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52"/>
  </p:notesMasterIdLst>
  <p:handoutMasterIdLst>
    <p:handoutMasterId r:id="rId53"/>
  </p:handoutMasterIdLst>
  <p:sldIdLst>
    <p:sldId id="1027" r:id="rId2"/>
    <p:sldId id="1732" r:id="rId3"/>
    <p:sldId id="1733" r:id="rId4"/>
    <p:sldId id="1766" r:id="rId5"/>
    <p:sldId id="1767" r:id="rId6"/>
    <p:sldId id="1768" r:id="rId7"/>
    <p:sldId id="1771" r:id="rId8"/>
    <p:sldId id="1770" r:id="rId9"/>
    <p:sldId id="1772" r:id="rId10"/>
    <p:sldId id="1773" r:id="rId11"/>
    <p:sldId id="1774" r:id="rId12"/>
    <p:sldId id="1775" r:id="rId13"/>
    <p:sldId id="1776" r:id="rId14"/>
    <p:sldId id="1777" r:id="rId15"/>
    <p:sldId id="1810" r:id="rId16"/>
    <p:sldId id="1811" r:id="rId17"/>
    <p:sldId id="1807" r:id="rId18"/>
    <p:sldId id="1778" r:id="rId19"/>
    <p:sldId id="1781" r:id="rId20"/>
    <p:sldId id="1780" r:id="rId21"/>
    <p:sldId id="1779" r:id="rId22"/>
    <p:sldId id="1812" r:id="rId23"/>
    <p:sldId id="1813" r:id="rId24"/>
    <p:sldId id="1814" r:id="rId25"/>
    <p:sldId id="1817" r:id="rId26"/>
    <p:sldId id="1818" r:id="rId27"/>
    <p:sldId id="1819" r:id="rId28"/>
    <p:sldId id="1820" r:id="rId29"/>
    <p:sldId id="1800" r:id="rId30"/>
    <p:sldId id="1828" r:id="rId31"/>
    <p:sldId id="1829" r:id="rId32"/>
    <p:sldId id="1830" r:id="rId33"/>
    <p:sldId id="1831" r:id="rId34"/>
    <p:sldId id="1821" r:id="rId35"/>
    <p:sldId id="1825" r:id="rId36"/>
    <p:sldId id="1832" r:id="rId37"/>
    <p:sldId id="1833" r:id="rId38"/>
    <p:sldId id="1834" r:id="rId39"/>
    <p:sldId id="1738" r:id="rId40"/>
    <p:sldId id="1809" r:id="rId41"/>
    <p:sldId id="1802" r:id="rId42"/>
    <p:sldId id="1803" r:id="rId43"/>
    <p:sldId id="1822" r:id="rId44"/>
    <p:sldId id="1827" r:id="rId45"/>
    <p:sldId id="1823" r:id="rId46"/>
    <p:sldId id="1806" r:id="rId47"/>
    <p:sldId id="1826" r:id="rId48"/>
    <p:sldId id="1757" r:id="rId49"/>
    <p:sldId id="1758" r:id="rId50"/>
    <p:sldId id="1219" r:id="rId51"/>
  </p:sldIdLst>
  <p:sldSz cx="9144000" cy="6858000" type="screen4x3"/>
  <p:notesSz cx="7102475" cy="10231438"/>
  <p:custDataLst>
    <p:tags r:id="rId54"/>
  </p:custDataLst>
  <p:kinsoku lang="zh-CN" invalStChars="!),.:;?]}、。—ˇ¨〃々～‖…’”〕〉》」』〗】∶！＂＇），．：；？］｀｜｝·" invalEndChars="([{‘“〔〈《「『〖【（［｛．·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CC0000"/>
    <a:srgbClr val="CC3300"/>
    <a:srgbClr val="800000"/>
    <a:srgbClr val="CC0099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7" autoAdjust="0"/>
  </p:normalViewPr>
  <p:slideViewPr>
    <p:cSldViewPr>
      <p:cViewPr>
        <p:scale>
          <a:sx n="70" d="100"/>
          <a:sy n="70" d="100"/>
        </p:scale>
        <p:origin x="-11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30" y="-102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/>
        </a:p>
      </dgm:t>
    </dgm:pt>
    <dgm:pt modelId="{9A573131-9DB9-467E-B37E-C7BC1991B210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rPr>
            <a:t>什么微课资源</a:t>
          </a:r>
          <a:endParaRPr lang="zh-CN" sz="2000" b="1" dirty="0">
            <a:solidFill>
              <a:srgbClr val="FF0000"/>
            </a:solidFill>
            <a:effectLst/>
            <a:latin typeface="黑体" pitchFamily="2" charset="-122"/>
            <a:ea typeface="黑体" pitchFamily="2" charset="-122"/>
          </a:endParaRPr>
        </a:p>
      </dgm:t>
    </dgm:pt>
    <dgm:pt modelId="{BEFA0213-C919-4C98-8AA9-F0BDEAE61E52}" type="parTrans" cxnId="{24AAE2E5-512A-48BF-9219-191C99FB45C5}">
      <dgm:prSet/>
      <dgm:spPr/>
      <dgm:t>
        <a:bodyPr/>
        <a:lstStyle/>
        <a:p>
          <a:endParaRPr lang="zh-CN" altLang="en-US" sz="1600"/>
        </a:p>
      </dgm:t>
    </dgm:pt>
    <dgm:pt modelId="{523FE1A1-9C7B-4B65-AD73-2D0E5071A290}" type="sibTrans" cxnId="{24AAE2E5-512A-48BF-9219-191C99FB45C5}">
      <dgm:prSet/>
      <dgm:spPr/>
      <dgm:t>
        <a:bodyPr/>
        <a:lstStyle/>
        <a:p>
          <a:endParaRPr lang="zh-CN" altLang="en-US" sz="1600"/>
        </a:p>
      </dgm:t>
    </dgm:pt>
    <dgm:pt modelId="{4E4F619B-7DD7-4A3A-A553-CCC1E75B88DC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rPr>
            <a:t>微课资源的设计</a:t>
          </a:r>
          <a:endParaRPr lang="zh-CN" sz="2000" b="1" dirty="0">
            <a:solidFill>
              <a:srgbClr val="FF0000"/>
            </a:solidFill>
            <a:effectLst/>
            <a:latin typeface="黑体" pitchFamily="2" charset="-122"/>
            <a:ea typeface="黑体" pitchFamily="2" charset="-122"/>
          </a:endParaRPr>
        </a:p>
      </dgm:t>
    </dgm:pt>
    <dgm:pt modelId="{72F10A52-7BF8-482E-A703-ED176E3CD99E}" type="parTrans" cxnId="{F1A66668-CC08-4447-9AC4-B780876E7060}">
      <dgm:prSet/>
      <dgm:spPr/>
      <dgm:t>
        <a:bodyPr/>
        <a:lstStyle/>
        <a:p>
          <a:endParaRPr lang="zh-CN" altLang="en-US" sz="1600"/>
        </a:p>
      </dgm:t>
    </dgm:pt>
    <dgm:pt modelId="{3768260B-F57D-43FB-AAF9-1E00EE83BA19}" type="sibTrans" cxnId="{F1A66668-CC08-4447-9AC4-B780876E7060}">
      <dgm:prSet/>
      <dgm:spPr/>
      <dgm:t>
        <a:bodyPr/>
        <a:lstStyle/>
        <a:p>
          <a:endParaRPr lang="zh-CN" altLang="en-US" sz="1600"/>
        </a:p>
      </dgm:t>
    </dgm:pt>
    <dgm:pt modelId="{4C1B2BF7-B42C-430F-8E91-57C11259FD98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rPr>
            <a:t>翻转课堂教学模式</a:t>
          </a:r>
          <a:endParaRPr lang="zh-CN" sz="2000" b="1" dirty="0">
            <a:solidFill>
              <a:srgbClr val="FF0000"/>
            </a:solidFill>
            <a:effectLst/>
            <a:latin typeface="黑体" pitchFamily="2" charset="-122"/>
            <a:ea typeface="黑体" pitchFamily="2" charset="-122"/>
          </a:endParaRPr>
        </a:p>
      </dgm:t>
    </dgm:pt>
    <dgm:pt modelId="{F63C7D0C-F155-498B-B261-A1284CDD4397}" type="parTrans" cxnId="{4BDFF1E5-5959-47E3-9D33-E3B40BC84B33}">
      <dgm:prSet/>
      <dgm:spPr/>
      <dgm:t>
        <a:bodyPr/>
        <a:lstStyle/>
        <a:p>
          <a:endParaRPr lang="zh-CN" altLang="en-US" sz="1600"/>
        </a:p>
      </dgm:t>
    </dgm:pt>
    <dgm:pt modelId="{12EDDE4C-9010-4125-AF38-DCE83FA0C664}" type="sibTrans" cxnId="{4BDFF1E5-5959-47E3-9D33-E3B40BC84B33}">
      <dgm:prSet/>
      <dgm:spPr/>
      <dgm:t>
        <a:bodyPr/>
        <a:lstStyle/>
        <a:p>
          <a:endParaRPr lang="zh-CN" altLang="en-US" sz="1600"/>
        </a:p>
      </dgm:t>
    </dgm:pt>
    <dgm:pt modelId="{79E2643B-B84D-461D-AA11-39391C9629E8}">
      <dgm:prSet custT="1"/>
      <dgm:spPr/>
      <dgm:t>
        <a:bodyPr/>
        <a:lstStyle/>
        <a:p>
          <a:r>
            <a:rPr lang="en-US" altLang="zh-CN" sz="2800" b="1" dirty="0" smtClean="0"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rPr>
            <a:t>2</a:t>
          </a:r>
          <a:endParaRPr lang="zh-CN" sz="2800" b="1" dirty="0">
            <a:solidFill>
              <a:schemeClr val="tx1"/>
            </a:solidFill>
            <a:effectLst/>
            <a:latin typeface="黑体" pitchFamily="2" charset="-122"/>
            <a:ea typeface="黑体" pitchFamily="2" charset="-122"/>
          </a:endParaRPr>
        </a:p>
      </dgm:t>
    </dgm:pt>
    <dgm:pt modelId="{94F4694F-F9E9-4974-ADDA-B519FBA87206}" type="parTrans" cxnId="{E2776791-C5FE-4BB9-927C-6171EEDE5B28}">
      <dgm:prSet/>
      <dgm:spPr/>
      <dgm:t>
        <a:bodyPr/>
        <a:lstStyle/>
        <a:p>
          <a:endParaRPr lang="zh-CN" altLang="en-US" sz="1600"/>
        </a:p>
      </dgm:t>
    </dgm:pt>
    <dgm:pt modelId="{F25F8965-D862-4758-9DB8-F83EFD529678}" type="sibTrans" cxnId="{E2776791-C5FE-4BB9-927C-6171EEDE5B28}">
      <dgm:prSet/>
      <dgm:spPr/>
      <dgm:t>
        <a:bodyPr/>
        <a:lstStyle/>
        <a:p>
          <a:endParaRPr lang="zh-CN" altLang="en-US" sz="1600"/>
        </a:p>
      </dgm:t>
    </dgm:pt>
    <dgm:pt modelId="{C0DCA16D-1AD5-4B68-9775-718B2F1EC771}">
      <dgm:prSet custT="1"/>
      <dgm:spPr/>
      <dgm:t>
        <a:bodyPr/>
        <a:lstStyle/>
        <a:p>
          <a:r>
            <a:rPr lang="zh-CN" altLang="en-US" sz="2000" b="1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rPr>
            <a:t>微课资源的制作</a:t>
          </a:r>
          <a:endParaRPr lang="zh-CN" sz="2000" b="1" dirty="0">
            <a:solidFill>
              <a:srgbClr val="FF0000"/>
            </a:solidFill>
            <a:effectLst/>
            <a:latin typeface="黑体" pitchFamily="2" charset="-122"/>
            <a:ea typeface="黑体" pitchFamily="2" charset="-122"/>
          </a:endParaRPr>
        </a:p>
      </dgm:t>
    </dgm:pt>
    <dgm:pt modelId="{4894572A-D731-4493-9F0C-EEFF3A64A19C}" type="parTrans" cxnId="{AB0446E3-8650-402A-A600-1AA3DDE59D82}">
      <dgm:prSet/>
      <dgm:spPr/>
      <dgm:t>
        <a:bodyPr/>
        <a:lstStyle/>
        <a:p>
          <a:endParaRPr lang="zh-CN" altLang="en-US" sz="1600"/>
        </a:p>
      </dgm:t>
    </dgm:pt>
    <dgm:pt modelId="{B8703A28-F629-4FD5-8340-08A7AC45E7C3}" type="sibTrans" cxnId="{AB0446E3-8650-402A-A600-1AA3DDE59D82}">
      <dgm:prSet/>
      <dgm:spPr/>
      <dgm:t>
        <a:bodyPr/>
        <a:lstStyle/>
        <a:p>
          <a:endParaRPr lang="zh-CN" altLang="en-US" sz="1600"/>
        </a:p>
      </dgm:t>
    </dgm:pt>
    <dgm:pt modelId="{F4BBB30D-FD7B-47AB-A48B-8602937F6C12}">
      <dgm:prSet custT="1"/>
      <dgm:spPr/>
      <dgm:t>
        <a:bodyPr/>
        <a:lstStyle/>
        <a:p>
          <a:r>
            <a:rPr lang="en-US" altLang="zh-CN" sz="2800" b="1" dirty="0" smtClean="0"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rPr>
            <a:t>3</a:t>
          </a:r>
          <a:endParaRPr lang="zh-CN" sz="2800" b="1" dirty="0">
            <a:solidFill>
              <a:schemeClr val="tx1"/>
            </a:solidFill>
            <a:effectLst/>
            <a:latin typeface="黑体" pitchFamily="2" charset="-122"/>
            <a:ea typeface="黑体" pitchFamily="2" charset="-122"/>
          </a:endParaRPr>
        </a:p>
      </dgm:t>
    </dgm:pt>
    <dgm:pt modelId="{EECD6DFA-0035-4ED9-B43D-D94B99B26581}" type="parTrans" cxnId="{4FFCDC1C-DE75-4D97-A24D-C98A53C9C613}">
      <dgm:prSet/>
      <dgm:spPr/>
      <dgm:t>
        <a:bodyPr/>
        <a:lstStyle/>
        <a:p>
          <a:endParaRPr lang="zh-CN" altLang="en-US" sz="1600"/>
        </a:p>
      </dgm:t>
    </dgm:pt>
    <dgm:pt modelId="{0CA5ED30-985A-46B6-A7BB-047E07F7D951}" type="sibTrans" cxnId="{4FFCDC1C-DE75-4D97-A24D-C98A53C9C613}">
      <dgm:prSet/>
      <dgm:spPr/>
      <dgm:t>
        <a:bodyPr/>
        <a:lstStyle/>
        <a:p>
          <a:endParaRPr lang="zh-CN" altLang="en-US" sz="1600"/>
        </a:p>
      </dgm:t>
    </dgm:pt>
    <dgm:pt modelId="{F008A36B-BE0E-4CCF-8817-DEFF372B32A2}">
      <dgm:prSet custT="1"/>
      <dgm:spPr/>
      <dgm:t>
        <a:bodyPr/>
        <a:lstStyle/>
        <a:p>
          <a:r>
            <a:rPr lang="en-US" altLang="zh-CN" sz="2800" b="1" dirty="0" smtClean="0"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rPr>
            <a:t>4</a:t>
          </a:r>
          <a:endParaRPr lang="zh-CN" sz="2800" b="1" dirty="0">
            <a:solidFill>
              <a:schemeClr val="tx1"/>
            </a:solidFill>
            <a:effectLst/>
            <a:latin typeface="黑体" pitchFamily="2" charset="-122"/>
            <a:ea typeface="黑体" pitchFamily="2" charset="-122"/>
          </a:endParaRPr>
        </a:p>
      </dgm:t>
    </dgm:pt>
    <dgm:pt modelId="{18F121D3-17F3-43FD-9460-FCAC096FF0FB}" type="parTrans" cxnId="{4F38B2B8-8916-4C77-903E-0727B17A77CA}">
      <dgm:prSet/>
      <dgm:spPr/>
      <dgm:t>
        <a:bodyPr/>
        <a:lstStyle/>
        <a:p>
          <a:endParaRPr lang="zh-CN" altLang="en-US" sz="1600"/>
        </a:p>
      </dgm:t>
    </dgm:pt>
    <dgm:pt modelId="{66DD4074-F73C-4EEC-A79C-F7E4B868D706}" type="sibTrans" cxnId="{4F38B2B8-8916-4C77-903E-0727B17A77CA}">
      <dgm:prSet/>
      <dgm:spPr/>
      <dgm:t>
        <a:bodyPr/>
        <a:lstStyle/>
        <a:p>
          <a:endParaRPr lang="zh-CN" altLang="en-US" sz="1600"/>
        </a:p>
      </dgm:t>
    </dgm:pt>
    <dgm:pt modelId="{110CD7D1-775A-4126-B48C-5E810DD87DAA}">
      <dgm:prSet custT="1"/>
      <dgm:spPr/>
      <dgm:t>
        <a:bodyPr/>
        <a:lstStyle/>
        <a:p>
          <a:r>
            <a:rPr lang="en-US" altLang="zh-CN" sz="2800" b="1" dirty="0" smtClean="0"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rPr>
            <a:t>1</a:t>
          </a:r>
          <a:endParaRPr lang="zh-CN" sz="2800" b="1" dirty="0">
            <a:solidFill>
              <a:schemeClr val="tx1"/>
            </a:solidFill>
            <a:effectLst/>
            <a:latin typeface="黑体" pitchFamily="2" charset="-122"/>
            <a:ea typeface="黑体" pitchFamily="2" charset="-122"/>
          </a:endParaRPr>
        </a:p>
      </dgm:t>
    </dgm:pt>
    <dgm:pt modelId="{D0CADC4F-A841-405A-8A6F-EC6CE568F484}" type="sibTrans" cxnId="{F77881A2-FFE4-4D51-BE99-C68022CCEE3F}">
      <dgm:prSet/>
      <dgm:spPr/>
      <dgm:t>
        <a:bodyPr/>
        <a:lstStyle/>
        <a:p>
          <a:endParaRPr lang="zh-CN" altLang="en-US" sz="1600"/>
        </a:p>
      </dgm:t>
    </dgm:pt>
    <dgm:pt modelId="{234D28C2-5964-401A-B3E6-B55E4AC36C7C}" type="parTrans" cxnId="{F77881A2-FFE4-4D51-BE99-C68022CCEE3F}">
      <dgm:prSet/>
      <dgm:spPr/>
      <dgm:t>
        <a:bodyPr/>
        <a:lstStyle/>
        <a:p>
          <a:endParaRPr lang="zh-CN" altLang="en-US" sz="16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/>
        </a:p>
      </dgm:t>
    </dgm:pt>
    <dgm:pt modelId="{B01E78DA-4627-44AF-B733-6CCCEA66051F}" type="pres">
      <dgm:prSet presAssocID="{110CD7D1-775A-4126-B48C-5E810DD87DAA}" presName="linNode" presStyleCnt="0"/>
      <dgm:spPr/>
    </dgm:pt>
    <dgm:pt modelId="{D167B783-A3C9-4E8A-90C2-01EDEC00606E}" type="pres">
      <dgm:prSet presAssocID="{110CD7D1-775A-4126-B48C-5E810DD87DAA}" presName="parentText" presStyleLbl="node1" presStyleIdx="0" presStyleCnt="4" custScaleX="5921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5A539C-B6C0-49D7-9037-D9D0ECAEC33F}" type="pres">
      <dgm:prSet presAssocID="{110CD7D1-775A-4126-B48C-5E810DD87DA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8BF107-0BFE-43BB-BE3F-5A55958B5473}" type="pres">
      <dgm:prSet presAssocID="{D0CADC4F-A841-405A-8A6F-EC6CE568F484}" presName="sp" presStyleCnt="0"/>
      <dgm:spPr/>
    </dgm:pt>
    <dgm:pt modelId="{F8CF98B6-E457-40E9-B7B4-8ADA45D3F349}" type="pres">
      <dgm:prSet presAssocID="{79E2643B-B84D-461D-AA11-39391C9629E8}" presName="linNode" presStyleCnt="0"/>
      <dgm:spPr/>
    </dgm:pt>
    <dgm:pt modelId="{23ADA8CC-318C-4B86-B326-46E2201BA8D9}" type="pres">
      <dgm:prSet presAssocID="{79E2643B-B84D-461D-AA11-39391C9629E8}" presName="parentText" presStyleLbl="node1" presStyleIdx="1" presStyleCnt="4" custScaleX="568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A84CD3-40CD-4860-B6EB-8B9A65ABB407}" type="pres">
      <dgm:prSet presAssocID="{79E2643B-B84D-461D-AA11-39391C9629E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D460C3-8E4C-4531-B3EE-BA199455C920}" type="pres">
      <dgm:prSet presAssocID="{F25F8965-D862-4758-9DB8-F83EFD529678}" presName="sp" presStyleCnt="0"/>
      <dgm:spPr/>
    </dgm:pt>
    <dgm:pt modelId="{C910002E-B094-45D2-A80A-77F3D72BC38D}" type="pres">
      <dgm:prSet presAssocID="{F4BBB30D-FD7B-47AB-A48B-8602937F6C12}" presName="linNode" presStyleCnt="0"/>
      <dgm:spPr/>
    </dgm:pt>
    <dgm:pt modelId="{034EDE12-45D2-4BC7-BE9D-89589D13D8B9}" type="pres">
      <dgm:prSet presAssocID="{F4BBB30D-FD7B-47AB-A48B-8602937F6C12}" presName="parentText" presStyleLbl="node1" presStyleIdx="2" presStyleCnt="4" custScaleX="5921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55835A-8ECA-471C-A3E3-643805F0FCE1}" type="pres">
      <dgm:prSet presAssocID="{F4BBB30D-FD7B-47AB-A48B-8602937F6C12}" presName="descendantText" presStyleLbl="alignAccFollowNode1" presStyleIdx="2" presStyleCnt="4" custLinFactNeighborX="-3596" custLinFactNeighborY="419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4F74ED-4F22-41C8-B8FC-6F21B0C200BE}" type="pres">
      <dgm:prSet presAssocID="{0CA5ED30-985A-46B6-A7BB-047E07F7D951}" presName="sp" presStyleCnt="0"/>
      <dgm:spPr/>
    </dgm:pt>
    <dgm:pt modelId="{87AF84AF-BA79-40F8-A331-4C4D0016AA6F}" type="pres">
      <dgm:prSet presAssocID="{F008A36B-BE0E-4CCF-8817-DEFF372B32A2}" presName="linNode" presStyleCnt="0"/>
      <dgm:spPr/>
    </dgm:pt>
    <dgm:pt modelId="{E27AD7DA-7438-445A-88BF-B743FD92DE13}" type="pres">
      <dgm:prSet presAssocID="{F008A36B-BE0E-4CCF-8817-DEFF372B32A2}" presName="parentText" presStyleLbl="node1" presStyleIdx="3" presStyleCnt="4" custScaleX="5921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D7915A-3F91-4186-9F07-98499C93F730}" type="pres">
      <dgm:prSet presAssocID="{F008A36B-BE0E-4CCF-8817-DEFF372B32A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9B9C56-1F69-4653-9413-6FC9F32BC5D9}" type="presOf" srcId="{110CD7D1-775A-4126-B48C-5E810DD87DAA}" destId="{D167B783-A3C9-4E8A-90C2-01EDEC00606E}" srcOrd="0" destOrd="0" presId="urn:microsoft.com/office/officeart/2005/8/layout/vList5"/>
    <dgm:cxn modelId="{F77881A2-FFE4-4D51-BE99-C68022CCEE3F}" srcId="{F6FEADD9-F67D-41F5-BA4C-3C84956E7F46}" destId="{110CD7D1-775A-4126-B48C-5E810DD87DAA}" srcOrd="0" destOrd="0" parTransId="{234D28C2-5964-401A-B3E6-B55E4AC36C7C}" sibTransId="{D0CADC4F-A841-405A-8A6F-EC6CE568F484}"/>
    <dgm:cxn modelId="{A0EB2E88-1BB7-406D-91C9-F1E088263FF2}" type="presOf" srcId="{C0DCA16D-1AD5-4B68-9775-718B2F1EC771}" destId="{D9D7915A-3F91-4186-9F07-98499C93F730}" srcOrd="0" destOrd="0" presId="urn:microsoft.com/office/officeart/2005/8/layout/vList5"/>
    <dgm:cxn modelId="{2795370D-C324-4E5E-9485-BA1D08849F3F}" type="presOf" srcId="{F4BBB30D-FD7B-47AB-A48B-8602937F6C12}" destId="{034EDE12-45D2-4BC7-BE9D-89589D13D8B9}" srcOrd="0" destOrd="0" presId="urn:microsoft.com/office/officeart/2005/8/layout/vList5"/>
    <dgm:cxn modelId="{4F38B2B8-8916-4C77-903E-0727B17A77CA}" srcId="{F6FEADD9-F67D-41F5-BA4C-3C84956E7F46}" destId="{F008A36B-BE0E-4CCF-8817-DEFF372B32A2}" srcOrd="3" destOrd="0" parTransId="{18F121D3-17F3-43FD-9460-FCAC096FF0FB}" sibTransId="{66DD4074-F73C-4EEC-A79C-F7E4B868D706}"/>
    <dgm:cxn modelId="{3FFB1630-AFBC-4DC3-A5CD-A22291AE29FA}" type="presOf" srcId="{9A573131-9DB9-467E-B37E-C7BC1991B210}" destId="{5AA84CD3-40CD-4860-B6EB-8B9A65ABB407}" srcOrd="0" destOrd="0" presId="urn:microsoft.com/office/officeart/2005/8/layout/vList5"/>
    <dgm:cxn modelId="{C4E0A1AC-0271-4685-9ADA-F33490C28E1B}" type="presOf" srcId="{4C1B2BF7-B42C-430F-8E91-57C11259FD98}" destId="{9A5A539C-B6C0-49D7-9037-D9D0ECAEC33F}" srcOrd="0" destOrd="0" presId="urn:microsoft.com/office/officeart/2005/8/layout/vList5"/>
    <dgm:cxn modelId="{AB0446E3-8650-402A-A600-1AA3DDE59D82}" srcId="{F008A36B-BE0E-4CCF-8817-DEFF372B32A2}" destId="{C0DCA16D-1AD5-4B68-9775-718B2F1EC771}" srcOrd="0" destOrd="0" parTransId="{4894572A-D731-4493-9F0C-EEFF3A64A19C}" sibTransId="{B8703A28-F629-4FD5-8340-08A7AC45E7C3}"/>
    <dgm:cxn modelId="{F1A66668-CC08-4447-9AC4-B780876E7060}" srcId="{F4BBB30D-FD7B-47AB-A48B-8602937F6C12}" destId="{4E4F619B-7DD7-4A3A-A553-CCC1E75B88DC}" srcOrd="0" destOrd="0" parTransId="{72F10A52-7BF8-482E-A703-ED176E3CD99E}" sibTransId="{3768260B-F57D-43FB-AAF9-1E00EE83BA19}"/>
    <dgm:cxn modelId="{E2776791-C5FE-4BB9-927C-6171EEDE5B28}" srcId="{F6FEADD9-F67D-41F5-BA4C-3C84956E7F46}" destId="{79E2643B-B84D-461D-AA11-39391C9629E8}" srcOrd="1" destOrd="0" parTransId="{94F4694F-F9E9-4974-ADDA-B519FBA87206}" sibTransId="{F25F8965-D862-4758-9DB8-F83EFD529678}"/>
    <dgm:cxn modelId="{24AAE2E5-512A-48BF-9219-191C99FB45C5}" srcId="{79E2643B-B84D-461D-AA11-39391C9629E8}" destId="{9A573131-9DB9-467E-B37E-C7BC1991B210}" srcOrd="0" destOrd="0" parTransId="{BEFA0213-C919-4C98-8AA9-F0BDEAE61E52}" sibTransId="{523FE1A1-9C7B-4B65-AD73-2D0E5071A290}"/>
    <dgm:cxn modelId="{4BDFF1E5-5959-47E3-9D33-E3B40BC84B33}" srcId="{110CD7D1-775A-4126-B48C-5E810DD87DAA}" destId="{4C1B2BF7-B42C-430F-8E91-57C11259FD98}" srcOrd="0" destOrd="0" parTransId="{F63C7D0C-F155-498B-B261-A1284CDD4397}" sibTransId="{12EDDE4C-9010-4125-AF38-DCE83FA0C664}"/>
    <dgm:cxn modelId="{8488D44D-C830-402E-AE9E-1CB937DC4053}" type="presOf" srcId="{F008A36B-BE0E-4CCF-8817-DEFF372B32A2}" destId="{E27AD7DA-7438-445A-88BF-B743FD92DE13}" srcOrd="0" destOrd="0" presId="urn:microsoft.com/office/officeart/2005/8/layout/vList5"/>
    <dgm:cxn modelId="{4FFCDC1C-DE75-4D97-A24D-C98A53C9C613}" srcId="{F6FEADD9-F67D-41F5-BA4C-3C84956E7F46}" destId="{F4BBB30D-FD7B-47AB-A48B-8602937F6C12}" srcOrd="2" destOrd="0" parTransId="{EECD6DFA-0035-4ED9-B43D-D94B99B26581}" sibTransId="{0CA5ED30-985A-46B6-A7BB-047E07F7D951}"/>
    <dgm:cxn modelId="{76213A10-EF52-4592-B3E0-3AAC97962921}" type="presOf" srcId="{F6FEADD9-F67D-41F5-BA4C-3C84956E7F46}" destId="{AAE7A1E6-6847-453D-B55B-8A82BF138C1D}" srcOrd="0" destOrd="0" presId="urn:microsoft.com/office/officeart/2005/8/layout/vList5"/>
    <dgm:cxn modelId="{B62956A7-5382-4D3B-9B10-27E399D66FCC}" type="presOf" srcId="{4E4F619B-7DD7-4A3A-A553-CCC1E75B88DC}" destId="{4B55835A-8ECA-471C-A3E3-643805F0FCE1}" srcOrd="0" destOrd="0" presId="urn:microsoft.com/office/officeart/2005/8/layout/vList5"/>
    <dgm:cxn modelId="{5EF47D09-E4DE-4D21-8D7A-A2D7ADB72C07}" type="presOf" srcId="{79E2643B-B84D-461D-AA11-39391C9629E8}" destId="{23ADA8CC-318C-4B86-B326-46E2201BA8D9}" srcOrd="0" destOrd="0" presId="urn:microsoft.com/office/officeart/2005/8/layout/vList5"/>
    <dgm:cxn modelId="{053643BA-A818-4DD0-8F6D-0746036A346F}" type="presParOf" srcId="{AAE7A1E6-6847-453D-B55B-8A82BF138C1D}" destId="{B01E78DA-4627-44AF-B733-6CCCEA66051F}" srcOrd="0" destOrd="0" presId="urn:microsoft.com/office/officeart/2005/8/layout/vList5"/>
    <dgm:cxn modelId="{1D9BF143-3B66-47A8-A496-4A0E78FB6688}" type="presParOf" srcId="{B01E78DA-4627-44AF-B733-6CCCEA66051F}" destId="{D167B783-A3C9-4E8A-90C2-01EDEC00606E}" srcOrd="0" destOrd="0" presId="urn:microsoft.com/office/officeart/2005/8/layout/vList5"/>
    <dgm:cxn modelId="{D381FF55-C2EC-44BC-B52E-F66AC34A174D}" type="presParOf" srcId="{B01E78DA-4627-44AF-B733-6CCCEA66051F}" destId="{9A5A539C-B6C0-49D7-9037-D9D0ECAEC33F}" srcOrd="1" destOrd="0" presId="urn:microsoft.com/office/officeart/2005/8/layout/vList5"/>
    <dgm:cxn modelId="{D7B98787-BF87-40DA-81E9-78963953F47F}" type="presParOf" srcId="{AAE7A1E6-6847-453D-B55B-8A82BF138C1D}" destId="{118BF107-0BFE-43BB-BE3F-5A55958B5473}" srcOrd="1" destOrd="0" presId="urn:microsoft.com/office/officeart/2005/8/layout/vList5"/>
    <dgm:cxn modelId="{A590E7B5-56C6-4B95-B0BB-AE3BE8E56560}" type="presParOf" srcId="{AAE7A1E6-6847-453D-B55B-8A82BF138C1D}" destId="{F8CF98B6-E457-40E9-B7B4-8ADA45D3F349}" srcOrd="2" destOrd="0" presId="urn:microsoft.com/office/officeart/2005/8/layout/vList5"/>
    <dgm:cxn modelId="{B5035F00-3120-4E91-83A6-782E2F0FEEE8}" type="presParOf" srcId="{F8CF98B6-E457-40E9-B7B4-8ADA45D3F349}" destId="{23ADA8CC-318C-4B86-B326-46E2201BA8D9}" srcOrd="0" destOrd="0" presId="urn:microsoft.com/office/officeart/2005/8/layout/vList5"/>
    <dgm:cxn modelId="{574EFEF0-ED37-4B8D-AA0E-CFD616482F3E}" type="presParOf" srcId="{F8CF98B6-E457-40E9-B7B4-8ADA45D3F349}" destId="{5AA84CD3-40CD-4860-B6EB-8B9A65ABB407}" srcOrd="1" destOrd="0" presId="urn:microsoft.com/office/officeart/2005/8/layout/vList5"/>
    <dgm:cxn modelId="{B653AB68-FDBB-4705-883A-C02981264101}" type="presParOf" srcId="{AAE7A1E6-6847-453D-B55B-8A82BF138C1D}" destId="{EED460C3-8E4C-4531-B3EE-BA199455C920}" srcOrd="3" destOrd="0" presId="urn:microsoft.com/office/officeart/2005/8/layout/vList5"/>
    <dgm:cxn modelId="{F12782BA-BE7C-4A46-93FF-3E7E75B6B4DD}" type="presParOf" srcId="{AAE7A1E6-6847-453D-B55B-8A82BF138C1D}" destId="{C910002E-B094-45D2-A80A-77F3D72BC38D}" srcOrd="4" destOrd="0" presId="urn:microsoft.com/office/officeart/2005/8/layout/vList5"/>
    <dgm:cxn modelId="{1F044401-1E18-47FF-8F95-213A77771805}" type="presParOf" srcId="{C910002E-B094-45D2-A80A-77F3D72BC38D}" destId="{034EDE12-45D2-4BC7-BE9D-89589D13D8B9}" srcOrd="0" destOrd="0" presId="urn:microsoft.com/office/officeart/2005/8/layout/vList5"/>
    <dgm:cxn modelId="{CCBAAE16-CA14-4D87-B872-A84AAA3E7B3D}" type="presParOf" srcId="{C910002E-B094-45D2-A80A-77F3D72BC38D}" destId="{4B55835A-8ECA-471C-A3E3-643805F0FCE1}" srcOrd="1" destOrd="0" presId="urn:microsoft.com/office/officeart/2005/8/layout/vList5"/>
    <dgm:cxn modelId="{93B1B8EF-1C9E-4246-9265-23FBFA3F5631}" type="presParOf" srcId="{AAE7A1E6-6847-453D-B55B-8A82BF138C1D}" destId="{414F74ED-4F22-41C8-B8FC-6F21B0C200BE}" srcOrd="5" destOrd="0" presId="urn:microsoft.com/office/officeart/2005/8/layout/vList5"/>
    <dgm:cxn modelId="{EDD37165-4C94-4767-A09F-B37CF812435A}" type="presParOf" srcId="{AAE7A1E6-6847-453D-B55B-8A82BF138C1D}" destId="{87AF84AF-BA79-40F8-A331-4C4D0016AA6F}" srcOrd="6" destOrd="0" presId="urn:microsoft.com/office/officeart/2005/8/layout/vList5"/>
    <dgm:cxn modelId="{96DFBFF7-0E06-46AA-9856-7FE889F51505}" type="presParOf" srcId="{87AF84AF-BA79-40F8-A331-4C4D0016AA6F}" destId="{E27AD7DA-7438-445A-88BF-B743FD92DE13}" srcOrd="0" destOrd="0" presId="urn:microsoft.com/office/officeart/2005/8/layout/vList5"/>
    <dgm:cxn modelId="{16AC7171-17FD-4B63-A883-6D5967655285}" type="presParOf" srcId="{87AF84AF-BA79-40F8-A331-4C4D0016AA6F}" destId="{D9D7915A-3F91-4186-9F07-98499C93F7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D45E0E-B8AE-4C9B-8E06-B2188F132680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4B38779-6DEF-47A8-A10E-3A0E291CACFC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itchFamily="34" charset="-122"/>
              <a:ea typeface="微软雅黑" pitchFamily="34" charset="-122"/>
            </a:rPr>
            <a:t>教学活动</a:t>
          </a:r>
          <a:endParaRPr lang="zh-CN" altLang="en-US" sz="2800" b="1" dirty="0">
            <a:latin typeface="微软雅黑" pitchFamily="34" charset="-122"/>
            <a:ea typeface="微软雅黑" pitchFamily="34" charset="-122"/>
          </a:endParaRPr>
        </a:p>
      </dgm:t>
    </dgm:pt>
    <dgm:pt modelId="{19C8E397-E960-4B95-8275-9D101A220FDE}" type="parTrans" cxnId="{EE8866F7-EBF5-4B98-B279-9559D638E25F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C2F7E8AE-48D0-4F51-8306-1447FDA72FDF}" type="sibTrans" cxnId="{EE8866F7-EBF5-4B98-B279-9559D638E25F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401CA20F-3A29-4118-92F3-3C50C8BB991F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itchFamily="34" charset="-122"/>
              <a:ea typeface="微软雅黑" pitchFamily="34" charset="-122"/>
            </a:rPr>
            <a:t>支撑环境</a:t>
          </a:r>
          <a:endParaRPr lang="zh-CN" altLang="en-US" sz="2800" b="1" dirty="0">
            <a:latin typeface="微软雅黑" pitchFamily="34" charset="-122"/>
            <a:ea typeface="微软雅黑" pitchFamily="34" charset="-122"/>
          </a:endParaRPr>
        </a:p>
      </dgm:t>
    </dgm:pt>
    <dgm:pt modelId="{E663D1A0-F6B3-4516-BFB0-C2F70EE9A544}" type="parTrans" cxnId="{E9ACDC3E-118E-4EC2-9CB2-BB43E10BE170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999AFA19-EDCC-43C1-B0D3-6B141A5E43C3}" type="sibTrans" cxnId="{E9ACDC3E-118E-4EC2-9CB2-BB43E10BE170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6CA590C5-798A-4563-8802-72C13A6B52C8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itchFamily="34" charset="-122"/>
              <a:ea typeface="微软雅黑" pitchFamily="34" charset="-122"/>
            </a:rPr>
            <a:t>微课视频</a:t>
          </a:r>
          <a:endParaRPr lang="zh-CN" altLang="en-US" sz="2800" b="1" dirty="0">
            <a:latin typeface="微软雅黑" pitchFamily="34" charset="-122"/>
            <a:ea typeface="微软雅黑" pitchFamily="34" charset="-122"/>
          </a:endParaRPr>
        </a:p>
      </dgm:t>
    </dgm:pt>
    <dgm:pt modelId="{DAF88994-FB04-45EF-9C6B-190031C9EE6F}" type="parTrans" cxnId="{C3F65598-2C6B-4DD6-A7B2-688303014362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F5FDBB34-00F4-448F-B86E-3335054C3BEE}" type="sibTrans" cxnId="{C3F65598-2C6B-4DD6-A7B2-688303014362}">
      <dgm:prSet/>
      <dgm:spPr/>
      <dgm:t>
        <a:bodyPr/>
        <a:lstStyle/>
        <a:p>
          <a:endParaRPr lang="zh-CN" altLang="en-US" sz="2000">
            <a:latin typeface="微软雅黑" pitchFamily="34" charset="-122"/>
            <a:ea typeface="微软雅黑" pitchFamily="34" charset="-122"/>
          </a:endParaRPr>
        </a:p>
      </dgm:t>
    </dgm:pt>
    <dgm:pt modelId="{BB7A2C57-EB0A-4959-99B7-E6901C4C8222}" type="pres">
      <dgm:prSet presAssocID="{3BD45E0E-B8AE-4C9B-8E06-B2188F13268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33A909C-AC96-4D7A-8F75-7A7E32BBE93E}" type="pres">
      <dgm:prSet presAssocID="{3BD45E0E-B8AE-4C9B-8E06-B2188F132680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A562D705-E3D6-4E41-BA59-C504054D96E7}" type="pres">
      <dgm:prSet presAssocID="{3BD45E0E-B8AE-4C9B-8E06-B2188F132680}" presName="dummy1a" presStyleCnt="0"/>
      <dgm:spPr/>
    </dgm:pt>
    <dgm:pt modelId="{7290163F-DEF5-4407-BCB5-64F9A7246A10}" type="pres">
      <dgm:prSet presAssocID="{3BD45E0E-B8AE-4C9B-8E06-B2188F132680}" presName="dummy1b" presStyleCnt="0"/>
      <dgm:spPr/>
    </dgm:pt>
    <dgm:pt modelId="{76F7B466-D8D5-4D8D-AA34-136174330DEB}" type="pres">
      <dgm:prSet presAssocID="{3BD45E0E-B8AE-4C9B-8E06-B2188F13268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AFA3A5-0A27-41E5-A316-90F8DFFAAD6A}" type="pres">
      <dgm:prSet presAssocID="{3BD45E0E-B8AE-4C9B-8E06-B2188F132680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5F525F1F-AC10-4674-9A69-0A6009B6408C}" type="pres">
      <dgm:prSet presAssocID="{3BD45E0E-B8AE-4C9B-8E06-B2188F132680}" presName="dummy2a" presStyleCnt="0"/>
      <dgm:spPr/>
    </dgm:pt>
    <dgm:pt modelId="{B17AE33A-EEF9-4E8B-A09F-6145E82177F5}" type="pres">
      <dgm:prSet presAssocID="{3BD45E0E-B8AE-4C9B-8E06-B2188F132680}" presName="dummy2b" presStyleCnt="0"/>
      <dgm:spPr/>
    </dgm:pt>
    <dgm:pt modelId="{1499015E-FA1A-410C-B16B-2E860BB8F509}" type="pres">
      <dgm:prSet presAssocID="{3BD45E0E-B8AE-4C9B-8E06-B2188F13268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506FC1-51CF-4E3F-A203-F852C18B9E7B}" type="pres">
      <dgm:prSet presAssocID="{3BD45E0E-B8AE-4C9B-8E06-B2188F132680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70DDCC24-F510-4EAF-B96D-98FCB8AB683D}" type="pres">
      <dgm:prSet presAssocID="{3BD45E0E-B8AE-4C9B-8E06-B2188F132680}" presName="dummy3a" presStyleCnt="0"/>
      <dgm:spPr/>
    </dgm:pt>
    <dgm:pt modelId="{2C565A36-C280-4ABC-84C2-8C2A6C3A6AC1}" type="pres">
      <dgm:prSet presAssocID="{3BD45E0E-B8AE-4C9B-8E06-B2188F132680}" presName="dummy3b" presStyleCnt="0"/>
      <dgm:spPr/>
    </dgm:pt>
    <dgm:pt modelId="{85808719-83D8-47C5-A758-120643651E57}" type="pres">
      <dgm:prSet presAssocID="{3BD45E0E-B8AE-4C9B-8E06-B2188F13268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0DBAE6-96E8-46E3-9A20-661D77636D66}" type="pres">
      <dgm:prSet presAssocID="{C2F7E8AE-48D0-4F51-8306-1447FDA72FDF}" presName="arrowWedge1" presStyleLbl="fgSibTrans2D1" presStyleIdx="0" presStyleCnt="3"/>
      <dgm:spPr/>
    </dgm:pt>
    <dgm:pt modelId="{2A2ED80F-615D-41C8-A631-A1CE8A5BB857}" type="pres">
      <dgm:prSet presAssocID="{999AFA19-EDCC-43C1-B0D3-6B141A5E43C3}" presName="arrowWedge2" presStyleLbl="fgSibTrans2D1" presStyleIdx="1" presStyleCnt="3"/>
      <dgm:spPr/>
    </dgm:pt>
    <dgm:pt modelId="{6B3112F6-5F9A-4B1C-A0FC-F5DEFCE56A96}" type="pres">
      <dgm:prSet presAssocID="{F5FDBB34-00F4-448F-B86E-3335054C3BEE}" presName="arrowWedge3" presStyleLbl="fgSibTrans2D1" presStyleIdx="2" presStyleCnt="3"/>
      <dgm:spPr/>
    </dgm:pt>
  </dgm:ptLst>
  <dgm:cxnLst>
    <dgm:cxn modelId="{998A686F-0A6D-4B8D-AB7B-DBEF4D1B943A}" type="presOf" srcId="{401CA20F-3A29-4118-92F3-3C50C8BB991F}" destId="{1499015E-FA1A-410C-B16B-2E860BB8F509}" srcOrd="1" destOrd="0" presId="urn:microsoft.com/office/officeart/2005/8/layout/cycle8"/>
    <dgm:cxn modelId="{C3F65598-2C6B-4DD6-A7B2-688303014362}" srcId="{3BD45E0E-B8AE-4C9B-8E06-B2188F132680}" destId="{6CA590C5-798A-4563-8802-72C13A6B52C8}" srcOrd="2" destOrd="0" parTransId="{DAF88994-FB04-45EF-9C6B-190031C9EE6F}" sibTransId="{F5FDBB34-00F4-448F-B86E-3335054C3BEE}"/>
    <dgm:cxn modelId="{EE8866F7-EBF5-4B98-B279-9559D638E25F}" srcId="{3BD45E0E-B8AE-4C9B-8E06-B2188F132680}" destId="{74B38779-6DEF-47A8-A10E-3A0E291CACFC}" srcOrd="0" destOrd="0" parTransId="{19C8E397-E960-4B95-8275-9D101A220FDE}" sibTransId="{C2F7E8AE-48D0-4F51-8306-1447FDA72FDF}"/>
    <dgm:cxn modelId="{2DCB8AE5-0861-4C4F-BCE6-24E67C9F693D}" type="presOf" srcId="{74B38779-6DEF-47A8-A10E-3A0E291CACFC}" destId="{F33A909C-AC96-4D7A-8F75-7A7E32BBE93E}" srcOrd="0" destOrd="0" presId="urn:microsoft.com/office/officeart/2005/8/layout/cycle8"/>
    <dgm:cxn modelId="{3856192E-55CA-40EC-B50A-FB2F9BF486F5}" type="presOf" srcId="{401CA20F-3A29-4118-92F3-3C50C8BB991F}" destId="{6CAFA3A5-0A27-41E5-A316-90F8DFFAAD6A}" srcOrd="0" destOrd="0" presId="urn:microsoft.com/office/officeart/2005/8/layout/cycle8"/>
    <dgm:cxn modelId="{E2D5DE85-9FA8-49FA-9BC7-B0A13518FFB8}" type="presOf" srcId="{6CA590C5-798A-4563-8802-72C13A6B52C8}" destId="{25506FC1-51CF-4E3F-A203-F852C18B9E7B}" srcOrd="0" destOrd="0" presId="urn:microsoft.com/office/officeart/2005/8/layout/cycle8"/>
    <dgm:cxn modelId="{3933DACB-59E1-4683-91C2-9F059B09BEFF}" type="presOf" srcId="{6CA590C5-798A-4563-8802-72C13A6B52C8}" destId="{85808719-83D8-47C5-A758-120643651E57}" srcOrd="1" destOrd="0" presId="urn:microsoft.com/office/officeart/2005/8/layout/cycle8"/>
    <dgm:cxn modelId="{E9ACDC3E-118E-4EC2-9CB2-BB43E10BE170}" srcId="{3BD45E0E-B8AE-4C9B-8E06-B2188F132680}" destId="{401CA20F-3A29-4118-92F3-3C50C8BB991F}" srcOrd="1" destOrd="0" parTransId="{E663D1A0-F6B3-4516-BFB0-C2F70EE9A544}" sibTransId="{999AFA19-EDCC-43C1-B0D3-6B141A5E43C3}"/>
    <dgm:cxn modelId="{34B69269-3B73-4734-A617-D8EED379A9BE}" type="presOf" srcId="{3BD45E0E-B8AE-4C9B-8E06-B2188F132680}" destId="{BB7A2C57-EB0A-4959-99B7-E6901C4C8222}" srcOrd="0" destOrd="0" presId="urn:microsoft.com/office/officeart/2005/8/layout/cycle8"/>
    <dgm:cxn modelId="{D6F73C70-9D3C-48DF-AF97-E9579C6DD3D1}" type="presOf" srcId="{74B38779-6DEF-47A8-A10E-3A0E291CACFC}" destId="{76F7B466-D8D5-4D8D-AA34-136174330DEB}" srcOrd="1" destOrd="0" presId="urn:microsoft.com/office/officeart/2005/8/layout/cycle8"/>
    <dgm:cxn modelId="{0C1F0691-66F1-4BB1-811B-D3C487E7348D}" type="presParOf" srcId="{BB7A2C57-EB0A-4959-99B7-E6901C4C8222}" destId="{F33A909C-AC96-4D7A-8F75-7A7E32BBE93E}" srcOrd="0" destOrd="0" presId="urn:microsoft.com/office/officeart/2005/8/layout/cycle8"/>
    <dgm:cxn modelId="{B4606B10-87C1-41D4-A87F-227AF36EA437}" type="presParOf" srcId="{BB7A2C57-EB0A-4959-99B7-E6901C4C8222}" destId="{A562D705-E3D6-4E41-BA59-C504054D96E7}" srcOrd="1" destOrd="0" presId="urn:microsoft.com/office/officeart/2005/8/layout/cycle8"/>
    <dgm:cxn modelId="{9427BA36-7BFF-4906-9D67-9059A550CE4B}" type="presParOf" srcId="{BB7A2C57-EB0A-4959-99B7-E6901C4C8222}" destId="{7290163F-DEF5-4407-BCB5-64F9A7246A10}" srcOrd="2" destOrd="0" presId="urn:microsoft.com/office/officeart/2005/8/layout/cycle8"/>
    <dgm:cxn modelId="{EC592EDC-E823-4124-B883-3130B3DDF72A}" type="presParOf" srcId="{BB7A2C57-EB0A-4959-99B7-E6901C4C8222}" destId="{76F7B466-D8D5-4D8D-AA34-136174330DEB}" srcOrd="3" destOrd="0" presId="urn:microsoft.com/office/officeart/2005/8/layout/cycle8"/>
    <dgm:cxn modelId="{9A25554E-F56C-490D-BBB2-2F8EC5C6E868}" type="presParOf" srcId="{BB7A2C57-EB0A-4959-99B7-E6901C4C8222}" destId="{6CAFA3A5-0A27-41E5-A316-90F8DFFAAD6A}" srcOrd="4" destOrd="0" presId="urn:microsoft.com/office/officeart/2005/8/layout/cycle8"/>
    <dgm:cxn modelId="{BF0B68D7-8541-492E-8B45-D3821D795480}" type="presParOf" srcId="{BB7A2C57-EB0A-4959-99B7-E6901C4C8222}" destId="{5F525F1F-AC10-4674-9A69-0A6009B6408C}" srcOrd="5" destOrd="0" presId="urn:microsoft.com/office/officeart/2005/8/layout/cycle8"/>
    <dgm:cxn modelId="{24096BBF-3F6F-4DB5-922E-BC8CD41393BE}" type="presParOf" srcId="{BB7A2C57-EB0A-4959-99B7-E6901C4C8222}" destId="{B17AE33A-EEF9-4E8B-A09F-6145E82177F5}" srcOrd="6" destOrd="0" presId="urn:microsoft.com/office/officeart/2005/8/layout/cycle8"/>
    <dgm:cxn modelId="{F860713D-34F7-489D-802B-7DCB74D7BD94}" type="presParOf" srcId="{BB7A2C57-EB0A-4959-99B7-E6901C4C8222}" destId="{1499015E-FA1A-410C-B16B-2E860BB8F509}" srcOrd="7" destOrd="0" presId="urn:microsoft.com/office/officeart/2005/8/layout/cycle8"/>
    <dgm:cxn modelId="{8E9AEDB3-9FEF-41CB-B75C-AA6003AB72EB}" type="presParOf" srcId="{BB7A2C57-EB0A-4959-99B7-E6901C4C8222}" destId="{25506FC1-51CF-4E3F-A203-F852C18B9E7B}" srcOrd="8" destOrd="0" presId="urn:microsoft.com/office/officeart/2005/8/layout/cycle8"/>
    <dgm:cxn modelId="{245505B8-AE27-4ADB-A6AE-E6A84F41CBFA}" type="presParOf" srcId="{BB7A2C57-EB0A-4959-99B7-E6901C4C8222}" destId="{70DDCC24-F510-4EAF-B96D-98FCB8AB683D}" srcOrd="9" destOrd="0" presId="urn:microsoft.com/office/officeart/2005/8/layout/cycle8"/>
    <dgm:cxn modelId="{6B44FE51-8A0A-42A3-A5B0-483C3F8A423E}" type="presParOf" srcId="{BB7A2C57-EB0A-4959-99B7-E6901C4C8222}" destId="{2C565A36-C280-4ABC-84C2-8C2A6C3A6AC1}" srcOrd="10" destOrd="0" presId="urn:microsoft.com/office/officeart/2005/8/layout/cycle8"/>
    <dgm:cxn modelId="{E262D42F-6B4D-4FFA-AE28-089F2834F5FC}" type="presParOf" srcId="{BB7A2C57-EB0A-4959-99B7-E6901C4C8222}" destId="{85808719-83D8-47C5-A758-120643651E57}" srcOrd="11" destOrd="0" presId="urn:microsoft.com/office/officeart/2005/8/layout/cycle8"/>
    <dgm:cxn modelId="{B91CB210-6D11-4822-A8CF-BEB6A4A14E3A}" type="presParOf" srcId="{BB7A2C57-EB0A-4959-99B7-E6901C4C8222}" destId="{A70DBAE6-96E8-46E3-9A20-661D77636D66}" srcOrd="12" destOrd="0" presId="urn:microsoft.com/office/officeart/2005/8/layout/cycle8"/>
    <dgm:cxn modelId="{02837E9E-42FB-4F11-BBC3-15A026D92D2C}" type="presParOf" srcId="{BB7A2C57-EB0A-4959-99B7-E6901C4C8222}" destId="{2A2ED80F-615D-41C8-A631-A1CE8A5BB857}" srcOrd="13" destOrd="0" presId="urn:microsoft.com/office/officeart/2005/8/layout/cycle8"/>
    <dgm:cxn modelId="{AFE3596B-6D22-4461-A926-F2CAFBCF50B4}" type="presParOf" srcId="{BB7A2C57-EB0A-4959-99B7-E6901C4C8222}" destId="{6B3112F6-5F9A-4B1C-A0FC-F5DEFCE56A9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A539C-B6C0-49D7-9037-D9D0ECAEC33F}">
      <dsp:nvSpPr>
        <dsp:cNvPr id="0" name=""/>
        <dsp:cNvSpPr/>
      </dsp:nvSpPr>
      <dsp:spPr>
        <a:xfrm rot="5400000">
          <a:off x="2974631" y="-1278610"/>
          <a:ext cx="798787" cy="355985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rPr>
            <a:t>翻转课堂教学模式</a:t>
          </a:r>
          <a:endParaRPr lang="zh-CN" sz="2000" b="1" kern="1200" dirty="0">
            <a:solidFill>
              <a:srgbClr val="FF0000"/>
            </a:solidFill>
            <a:effectLst/>
            <a:latin typeface="黑体" pitchFamily="2" charset="-122"/>
            <a:ea typeface="黑体" pitchFamily="2" charset="-122"/>
          </a:endParaRPr>
        </a:p>
      </dsp:txBody>
      <dsp:txXfrm rot="-5400000">
        <a:off x="1594096" y="140919"/>
        <a:ext cx="3520863" cy="720799"/>
      </dsp:txXfrm>
    </dsp:sp>
    <dsp:sp modelId="{D167B783-A3C9-4E8A-90C2-01EDEC00606E}">
      <dsp:nvSpPr>
        <dsp:cNvPr id="0" name=""/>
        <dsp:cNvSpPr/>
      </dsp:nvSpPr>
      <dsp:spPr>
        <a:xfrm>
          <a:off x="408323" y="2075"/>
          <a:ext cx="1185772" cy="9984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rPr>
            <a:t>1</a:t>
          </a:r>
          <a:endParaRPr lang="zh-CN" sz="2800" b="1" kern="1200" dirty="0">
            <a:solidFill>
              <a:schemeClr val="tx1"/>
            </a:solidFill>
            <a:effectLst/>
            <a:latin typeface="黑体" pitchFamily="2" charset="-122"/>
            <a:ea typeface="黑体" pitchFamily="2" charset="-122"/>
          </a:endParaRPr>
        </a:p>
      </dsp:txBody>
      <dsp:txXfrm>
        <a:off x="457065" y="50817"/>
        <a:ext cx="1088288" cy="901000"/>
      </dsp:txXfrm>
    </dsp:sp>
    <dsp:sp modelId="{5AA84CD3-40CD-4860-B6EB-8B9A65ABB407}">
      <dsp:nvSpPr>
        <dsp:cNvPr id="0" name=""/>
        <dsp:cNvSpPr/>
      </dsp:nvSpPr>
      <dsp:spPr>
        <a:xfrm rot="5400000">
          <a:off x="2927153" y="-230201"/>
          <a:ext cx="798787" cy="3559857"/>
        </a:xfrm>
        <a:prstGeom prst="round2SameRect">
          <a:avLst/>
        </a:prstGeom>
        <a:solidFill>
          <a:schemeClr val="accent5">
            <a:tint val="40000"/>
            <a:alpha val="90000"/>
            <a:hueOff val="1807958"/>
            <a:satOff val="751"/>
            <a:lumOff val="14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807958"/>
              <a:satOff val="751"/>
              <a:lumOff val="14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rPr>
            <a:t>什么微课资源</a:t>
          </a:r>
          <a:endParaRPr lang="zh-CN" sz="2000" b="1" kern="1200" dirty="0">
            <a:solidFill>
              <a:srgbClr val="FF0000"/>
            </a:solidFill>
            <a:effectLst/>
            <a:latin typeface="黑体" pitchFamily="2" charset="-122"/>
            <a:ea typeface="黑体" pitchFamily="2" charset="-122"/>
          </a:endParaRPr>
        </a:p>
      </dsp:txBody>
      <dsp:txXfrm rot="-5400000">
        <a:off x="1546618" y="1189328"/>
        <a:ext cx="3520863" cy="720799"/>
      </dsp:txXfrm>
    </dsp:sp>
    <dsp:sp modelId="{23ADA8CC-318C-4B86-B326-46E2201BA8D9}">
      <dsp:nvSpPr>
        <dsp:cNvPr id="0" name=""/>
        <dsp:cNvSpPr/>
      </dsp:nvSpPr>
      <dsp:spPr>
        <a:xfrm>
          <a:off x="408323" y="1050485"/>
          <a:ext cx="1138295" cy="998484"/>
        </a:xfrm>
        <a:prstGeom prst="roundRect">
          <a:avLst/>
        </a:prstGeom>
        <a:gradFill rotWithShape="0">
          <a:gsLst>
            <a:gs pos="0">
              <a:schemeClr val="accent5">
                <a:hueOff val="1240398"/>
                <a:satOff val="-4803"/>
                <a:lumOff val="1308"/>
                <a:alphaOff val="0"/>
                <a:shade val="15000"/>
                <a:satMod val="180000"/>
              </a:schemeClr>
            </a:gs>
            <a:gs pos="50000">
              <a:schemeClr val="accent5">
                <a:hueOff val="1240398"/>
                <a:satOff val="-4803"/>
                <a:lumOff val="1308"/>
                <a:alphaOff val="0"/>
                <a:shade val="45000"/>
                <a:satMod val="170000"/>
              </a:schemeClr>
            </a:gs>
            <a:gs pos="70000">
              <a:schemeClr val="accent5">
                <a:hueOff val="1240398"/>
                <a:satOff val="-4803"/>
                <a:lumOff val="13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240398"/>
                <a:satOff val="-4803"/>
                <a:lumOff val="13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1240398"/>
              <a:satOff val="-4803"/>
              <a:lumOff val="130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rPr>
            <a:t>2</a:t>
          </a:r>
          <a:endParaRPr lang="zh-CN" sz="2800" b="1" kern="1200" dirty="0">
            <a:solidFill>
              <a:schemeClr val="tx1"/>
            </a:solidFill>
            <a:effectLst/>
            <a:latin typeface="黑体" pitchFamily="2" charset="-122"/>
            <a:ea typeface="黑体" pitchFamily="2" charset="-122"/>
          </a:endParaRPr>
        </a:p>
      </dsp:txBody>
      <dsp:txXfrm>
        <a:off x="457065" y="1099227"/>
        <a:ext cx="1040811" cy="901000"/>
      </dsp:txXfrm>
    </dsp:sp>
    <dsp:sp modelId="{4B55835A-8ECA-471C-A3E3-643805F0FCE1}">
      <dsp:nvSpPr>
        <dsp:cNvPr id="0" name=""/>
        <dsp:cNvSpPr/>
      </dsp:nvSpPr>
      <dsp:spPr>
        <a:xfrm rot="5400000">
          <a:off x="2902623" y="851717"/>
          <a:ext cx="798787" cy="3559857"/>
        </a:xfrm>
        <a:prstGeom prst="round2SameRect">
          <a:avLst/>
        </a:prstGeom>
        <a:solidFill>
          <a:schemeClr val="accent5">
            <a:tint val="40000"/>
            <a:alpha val="90000"/>
            <a:hueOff val="3615916"/>
            <a:satOff val="1503"/>
            <a:lumOff val="28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615916"/>
              <a:satOff val="1503"/>
              <a:lumOff val="28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rPr>
            <a:t>微课资源的设计</a:t>
          </a:r>
          <a:endParaRPr lang="zh-CN" sz="2000" b="1" kern="1200" dirty="0">
            <a:solidFill>
              <a:srgbClr val="FF0000"/>
            </a:solidFill>
            <a:effectLst/>
            <a:latin typeface="黑体" pitchFamily="2" charset="-122"/>
            <a:ea typeface="黑体" pitchFamily="2" charset="-122"/>
          </a:endParaRPr>
        </a:p>
      </dsp:txBody>
      <dsp:txXfrm rot="-5400000">
        <a:off x="1522088" y="2271246"/>
        <a:ext cx="3520863" cy="720799"/>
      </dsp:txXfrm>
    </dsp:sp>
    <dsp:sp modelId="{034EDE12-45D2-4BC7-BE9D-89589D13D8B9}">
      <dsp:nvSpPr>
        <dsp:cNvPr id="0" name=""/>
        <dsp:cNvSpPr/>
      </dsp:nvSpPr>
      <dsp:spPr>
        <a:xfrm>
          <a:off x="408323" y="2098894"/>
          <a:ext cx="1185772" cy="998484"/>
        </a:xfrm>
        <a:prstGeom prst="roundRect">
          <a:avLst/>
        </a:prstGeom>
        <a:gradFill rotWithShape="0">
          <a:gsLst>
            <a:gs pos="0">
              <a:schemeClr val="accent5">
                <a:hueOff val="2480797"/>
                <a:satOff val="-9606"/>
                <a:lumOff val="2616"/>
                <a:alphaOff val="0"/>
                <a:shade val="15000"/>
                <a:satMod val="180000"/>
              </a:schemeClr>
            </a:gs>
            <a:gs pos="50000">
              <a:schemeClr val="accent5">
                <a:hueOff val="2480797"/>
                <a:satOff val="-9606"/>
                <a:lumOff val="2616"/>
                <a:alphaOff val="0"/>
                <a:shade val="45000"/>
                <a:satMod val="170000"/>
              </a:schemeClr>
            </a:gs>
            <a:gs pos="70000">
              <a:schemeClr val="accent5">
                <a:hueOff val="2480797"/>
                <a:satOff val="-9606"/>
                <a:lumOff val="26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2480797"/>
                <a:satOff val="-9606"/>
                <a:lumOff val="26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2480797"/>
              <a:satOff val="-9606"/>
              <a:lumOff val="261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rPr>
            <a:t>3</a:t>
          </a:r>
          <a:endParaRPr lang="zh-CN" sz="2800" b="1" kern="1200" dirty="0">
            <a:solidFill>
              <a:schemeClr val="tx1"/>
            </a:solidFill>
            <a:effectLst/>
            <a:latin typeface="黑体" pitchFamily="2" charset="-122"/>
            <a:ea typeface="黑体" pitchFamily="2" charset="-122"/>
          </a:endParaRPr>
        </a:p>
      </dsp:txBody>
      <dsp:txXfrm>
        <a:off x="457065" y="2147636"/>
        <a:ext cx="1088288" cy="901000"/>
      </dsp:txXfrm>
    </dsp:sp>
    <dsp:sp modelId="{D9D7915A-3F91-4186-9F07-98499C93F730}">
      <dsp:nvSpPr>
        <dsp:cNvPr id="0" name=""/>
        <dsp:cNvSpPr/>
      </dsp:nvSpPr>
      <dsp:spPr>
        <a:xfrm rot="5400000">
          <a:off x="2974631" y="1866616"/>
          <a:ext cx="798787" cy="3559857"/>
        </a:xfrm>
        <a:prstGeom prst="round2SameRect">
          <a:avLst/>
        </a:prstGeom>
        <a:solidFill>
          <a:schemeClr val="accent5">
            <a:tint val="40000"/>
            <a:alpha val="90000"/>
            <a:hueOff val="5423874"/>
            <a:satOff val="2254"/>
            <a:lumOff val="42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423874"/>
              <a:satOff val="2254"/>
              <a:lumOff val="42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solidFill>
                <a:srgbClr val="FF0000"/>
              </a:solidFill>
              <a:effectLst/>
              <a:latin typeface="黑体" pitchFamily="2" charset="-122"/>
              <a:ea typeface="黑体" pitchFamily="2" charset="-122"/>
            </a:rPr>
            <a:t>微课资源的制作</a:t>
          </a:r>
          <a:endParaRPr lang="zh-CN" sz="2000" b="1" kern="1200" dirty="0">
            <a:solidFill>
              <a:srgbClr val="FF0000"/>
            </a:solidFill>
            <a:effectLst/>
            <a:latin typeface="黑体" pitchFamily="2" charset="-122"/>
            <a:ea typeface="黑体" pitchFamily="2" charset="-122"/>
          </a:endParaRPr>
        </a:p>
      </dsp:txBody>
      <dsp:txXfrm rot="-5400000">
        <a:off x="1594096" y="3286145"/>
        <a:ext cx="3520863" cy="720799"/>
      </dsp:txXfrm>
    </dsp:sp>
    <dsp:sp modelId="{E27AD7DA-7438-445A-88BF-B743FD92DE13}">
      <dsp:nvSpPr>
        <dsp:cNvPr id="0" name=""/>
        <dsp:cNvSpPr/>
      </dsp:nvSpPr>
      <dsp:spPr>
        <a:xfrm>
          <a:off x="408323" y="3147303"/>
          <a:ext cx="1185772" cy="998484"/>
        </a:xfrm>
        <a:prstGeom prst="roundRect">
          <a:avLst/>
        </a:prstGeom>
        <a:gradFill rotWithShape="0">
          <a:gsLst>
            <a:gs pos="0">
              <a:schemeClr val="accent5">
                <a:hueOff val="3721195"/>
                <a:satOff val="-14409"/>
                <a:lumOff val="3924"/>
                <a:alphaOff val="0"/>
                <a:shade val="15000"/>
                <a:satMod val="180000"/>
              </a:schemeClr>
            </a:gs>
            <a:gs pos="50000">
              <a:schemeClr val="accent5">
                <a:hueOff val="3721195"/>
                <a:satOff val="-14409"/>
                <a:lumOff val="3924"/>
                <a:alphaOff val="0"/>
                <a:shade val="45000"/>
                <a:satMod val="170000"/>
              </a:schemeClr>
            </a:gs>
            <a:gs pos="70000">
              <a:schemeClr val="accent5">
                <a:hueOff val="3721195"/>
                <a:satOff val="-14409"/>
                <a:lumOff val="392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3721195"/>
                <a:satOff val="-14409"/>
                <a:lumOff val="392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3721195"/>
              <a:satOff val="-14409"/>
              <a:lumOff val="392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rPr>
            <a:t>4</a:t>
          </a:r>
          <a:endParaRPr lang="zh-CN" sz="2800" b="1" kern="1200" dirty="0">
            <a:solidFill>
              <a:schemeClr val="tx1"/>
            </a:solidFill>
            <a:effectLst/>
            <a:latin typeface="黑体" pitchFamily="2" charset="-122"/>
            <a:ea typeface="黑体" pitchFamily="2" charset="-122"/>
          </a:endParaRPr>
        </a:p>
      </dsp:txBody>
      <dsp:txXfrm>
        <a:off x="457065" y="3196045"/>
        <a:ext cx="1088288" cy="90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A909C-AC96-4D7A-8F75-7A7E32BBE93E}">
      <dsp:nvSpPr>
        <dsp:cNvPr id="0" name=""/>
        <dsp:cNvSpPr/>
      </dsp:nvSpPr>
      <dsp:spPr>
        <a:xfrm>
          <a:off x="1786590" y="327636"/>
          <a:ext cx="4234070" cy="42340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itchFamily="34" charset="-122"/>
              <a:ea typeface="微软雅黑" pitchFamily="34" charset="-122"/>
            </a:rPr>
            <a:t>教学活动</a:t>
          </a:r>
          <a:endParaRPr lang="zh-CN" altLang="en-US" sz="2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4018046" y="1224856"/>
        <a:ext cx="1512168" cy="1260140"/>
      </dsp:txXfrm>
    </dsp:sp>
    <dsp:sp modelId="{6CAFA3A5-0A27-41E5-A316-90F8DFFAAD6A}">
      <dsp:nvSpPr>
        <dsp:cNvPr id="0" name=""/>
        <dsp:cNvSpPr/>
      </dsp:nvSpPr>
      <dsp:spPr>
        <a:xfrm>
          <a:off x="1699388" y="478853"/>
          <a:ext cx="4234070" cy="42340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itchFamily="34" charset="-122"/>
              <a:ea typeface="微软雅黑" pitchFamily="34" charset="-122"/>
            </a:rPr>
            <a:t>支撑环境</a:t>
          </a:r>
          <a:endParaRPr lang="zh-CN" altLang="en-US" sz="2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707500" y="3225958"/>
        <a:ext cx="2268252" cy="1108923"/>
      </dsp:txXfrm>
    </dsp:sp>
    <dsp:sp modelId="{25506FC1-51CF-4E3F-A203-F852C18B9E7B}">
      <dsp:nvSpPr>
        <dsp:cNvPr id="0" name=""/>
        <dsp:cNvSpPr/>
      </dsp:nvSpPr>
      <dsp:spPr>
        <a:xfrm>
          <a:off x="1612187" y="327636"/>
          <a:ext cx="4234070" cy="42340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itchFamily="34" charset="-122"/>
              <a:ea typeface="微软雅黑" pitchFamily="34" charset="-122"/>
            </a:rPr>
            <a:t>微课视频</a:t>
          </a:r>
          <a:endParaRPr lang="zh-CN" altLang="en-US" sz="28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2102633" y="1224856"/>
        <a:ext cx="1512168" cy="1260140"/>
      </dsp:txXfrm>
    </dsp:sp>
    <dsp:sp modelId="{A70DBAE6-96E8-46E3-9A20-661D77636D66}">
      <dsp:nvSpPr>
        <dsp:cNvPr id="0" name=""/>
        <dsp:cNvSpPr/>
      </dsp:nvSpPr>
      <dsp:spPr>
        <a:xfrm>
          <a:off x="1524830" y="65527"/>
          <a:ext cx="4758288" cy="47582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2ED80F-615D-41C8-A631-A1CE8A5BB857}">
      <dsp:nvSpPr>
        <dsp:cNvPr id="0" name=""/>
        <dsp:cNvSpPr/>
      </dsp:nvSpPr>
      <dsp:spPr>
        <a:xfrm>
          <a:off x="1437279" y="216476"/>
          <a:ext cx="4758288" cy="47582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3112F6-5F9A-4B1C-A0FC-F5DEFCE56A96}">
      <dsp:nvSpPr>
        <dsp:cNvPr id="0" name=""/>
        <dsp:cNvSpPr/>
      </dsp:nvSpPr>
      <dsp:spPr>
        <a:xfrm>
          <a:off x="1349728" y="65527"/>
          <a:ext cx="4758288" cy="47582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853" cy="5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>
            <a:lvl1pPr>
              <a:defRPr kumimoji="1" sz="1300">
                <a:latin typeface="Tahoma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624" y="1"/>
            <a:ext cx="3077853" cy="5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>
            <a:lvl1pPr algn="r">
              <a:defRPr kumimoji="1" sz="1300"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9784"/>
            <a:ext cx="3077853" cy="5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b" anchorCtr="0" compatLnSpc="1">
            <a:prstTxWarp prst="textNoShape">
              <a:avLst/>
            </a:prstTxWarp>
          </a:bodyPr>
          <a:lstStyle>
            <a:lvl1pPr>
              <a:defRPr kumimoji="1" sz="1300"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624" y="9719784"/>
            <a:ext cx="3077853" cy="5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b" anchorCtr="0" compatLnSpc="1">
            <a:prstTxWarp prst="textNoShape">
              <a:avLst/>
            </a:prstTxWarp>
          </a:bodyPr>
          <a:lstStyle>
            <a:lvl1pPr algn="r">
              <a:defRPr kumimoji="1" sz="1300">
                <a:latin typeface="Tahoma" pitchFamily="34" charset="0"/>
              </a:defRPr>
            </a:lvl1pPr>
          </a:lstStyle>
          <a:p>
            <a:fld id="{0C1AC005-9B50-48B1-93EA-7F6E126E8CA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38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853" cy="5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>
            <a:lvl1pPr>
              <a:defRPr kumimoji="1" sz="1300">
                <a:latin typeface="Tahoma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624" y="1"/>
            <a:ext cx="3077853" cy="5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>
            <a:lvl1pPr algn="r">
              <a:defRPr kumimoji="1" sz="1300"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72" y="4860722"/>
            <a:ext cx="5208934" cy="460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784"/>
            <a:ext cx="3077853" cy="5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b" anchorCtr="0" compatLnSpc="1">
            <a:prstTxWarp prst="textNoShape">
              <a:avLst/>
            </a:prstTxWarp>
          </a:bodyPr>
          <a:lstStyle>
            <a:lvl1pPr>
              <a:defRPr kumimoji="1" sz="1300">
                <a:latin typeface="Tahom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624" y="9719784"/>
            <a:ext cx="3077853" cy="5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84" tIns="48242" rIns="96484" bIns="48242" numCol="1" anchor="b" anchorCtr="0" compatLnSpc="1">
            <a:prstTxWarp prst="textNoShape">
              <a:avLst/>
            </a:prstTxWarp>
          </a:bodyPr>
          <a:lstStyle>
            <a:lvl1pPr algn="r">
              <a:defRPr kumimoji="1" sz="1300">
                <a:latin typeface="Tahoma" pitchFamily="34" charset="0"/>
              </a:defRPr>
            </a:lvl1pPr>
          </a:lstStyle>
          <a:p>
            <a:fld id="{088C52BB-CAB3-4679-8A85-6D1B15C469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52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65C73-8A02-4B73-9460-928776E515CD}" type="slidenum">
              <a:rPr lang="en-US" altLang="zh-CN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56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59F3B-6C64-44AF-A7DD-11CAFD5E73DF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726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8081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6EE46-C358-4317-BA38-CA8384F9F553}" type="slidenum">
              <a:rPr lang="en-US" altLang="zh-CN" smtClean="0">
                <a:latin typeface="Arial" charset="0"/>
              </a:rPr>
              <a:pPr/>
              <a:t>50</a:t>
            </a:fld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804689" indent="-309496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237983" indent="-247597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733177" indent="-247597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228370" indent="-247597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723563" indent="-247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3218757" indent="-247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713950" indent="-247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4209143" indent="-247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0CAB39-B7D4-4275-BAB1-6DC1BE3679F4}" type="slidenum">
              <a:rPr lang="en-US" altLang="zh-CN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930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839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124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004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646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8037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C52BB-CAB3-4679-8A85-6D1B15C469E4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235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292080" y="6581001"/>
            <a:ext cx="3685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华南师范大学</a:t>
            </a:r>
            <a:r>
              <a:rPr lang="zh-CN" altLang="en-US" sz="1200" baseline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教育技术研究所  </a:t>
            </a:r>
            <a:r>
              <a:rPr lang="en-US" altLang="zh-CN" sz="1200" baseline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www.u-learning.cn</a:t>
            </a:r>
            <a:endParaRPr lang="zh-CN" altLang="en-US" sz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5220072" y="6581001"/>
            <a:ext cx="392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292080" y="6581001"/>
            <a:ext cx="3685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华南师范大学</a:t>
            </a:r>
            <a:r>
              <a:rPr lang="zh-CN" altLang="en-US" sz="1200" baseline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教育技术研究所  </a:t>
            </a:r>
            <a:r>
              <a:rPr lang="en-US" altLang="zh-CN" sz="1200" baseline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www.u-learning.cn</a:t>
            </a:r>
            <a:endParaRPr lang="zh-CN" altLang="en-US" sz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5220072" y="6581001"/>
            <a:ext cx="392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292080" y="6581001"/>
            <a:ext cx="3685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华南师范大学</a:t>
            </a:r>
            <a:r>
              <a:rPr lang="zh-CN" altLang="en-US" sz="1200" baseline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教育技术研究所  </a:t>
            </a:r>
            <a:r>
              <a:rPr lang="en-US" altLang="zh-CN" sz="1200" baseline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www.u-learning.cn</a:t>
            </a:r>
            <a:endParaRPr lang="zh-CN" altLang="en-US" sz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220072" y="6581001"/>
            <a:ext cx="392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背景图片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132138" y="1066800"/>
            <a:ext cx="5478462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6131-97E3-41A0-A876-10CF9EEEC1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文本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CN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CN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3CD941-90B2-47FC-9220-91DB4541A68C}" type="datetimeFigureOut">
              <a:rPr altLang="en-US"/>
              <a:pPr>
                <a:defRPr/>
              </a:pPr>
              <a:t>2011-2-15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90B9F7-5D39-40FD-9FA6-974D3D3CB626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045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CN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CN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CN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CN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C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9/9/2009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</p:spTree>
    <p:extLst>
      <p:ext uri="{BB962C8B-B14F-4D97-AF65-F5344CB8AC3E}">
        <p14:creationId xmlns:p14="http://schemas.microsoft.com/office/powerpoint/2010/main" val="327777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6324600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CN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58050E-B668-4FA7-85AD-C750C80A6E9B}" type="datetimeFigureOut">
              <a:rPr/>
              <a:pPr/>
              <a:t>9/9/2009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zh-CN"/>
          </a:p>
        </p:txBody>
      </p:sp>
      <p:sp>
        <p:nvSpPr>
          <p:cNvPr id="8" name="TextBox 7"/>
          <p:cNvSpPr txBox="1"/>
          <p:nvPr userDrawn="1"/>
        </p:nvSpPr>
        <p:spPr>
          <a:xfrm>
            <a:off x="5292080" y="6581001"/>
            <a:ext cx="3685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华南师范大学</a:t>
            </a:r>
            <a:r>
              <a:rPr lang="zh-CN" altLang="en-US" sz="1200" baseline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教育技术研究所  </a:t>
            </a:r>
            <a:r>
              <a:rPr lang="en-US" altLang="zh-CN" sz="1200" baseline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www.u-learning.cn</a:t>
            </a:r>
            <a:endParaRPr lang="zh-CN" altLang="en-US" sz="12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5220072" y="6581001"/>
            <a:ext cx="392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3" r:id="rId3"/>
    <p:sldLayoutId id="2147484023" r:id="rId4"/>
    <p:sldLayoutId id="2147484029" r:id="rId5"/>
    <p:sldLayoutId id="2147484034" r:id="rId6"/>
    <p:sldLayoutId id="214748403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>
          <a:ln w="3175">
            <a:noFill/>
          </a:ln>
          <a:gradFill>
            <a:gsLst>
              <a:gs pos="0">
                <a:schemeClr val="bg2"/>
              </a:gs>
              <a:gs pos="25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effectLst/>
          <a:latin typeface="微软雅黑" pitchFamily="34" charset="-122"/>
          <a:ea typeface="微软雅黑" pitchFamily="34" charset="-122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itchFamily="2" charset="2"/>
        <a:buChar char="p"/>
        <a:defRPr sz="3200" kern="1200">
          <a:solidFill>
            <a:schemeClr val="tx2"/>
          </a:solidFill>
          <a:latin typeface="微软雅黑" pitchFamily="34" charset="-122"/>
          <a:ea typeface="微软雅黑" pitchFamily="34" charset="-122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itchFamily="2" charset="2"/>
        <a:buChar char="p"/>
        <a:defRPr sz="2800" kern="1200">
          <a:solidFill>
            <a:schemeClr val="tx2"/>
          </a:solidFill>
          <a:latin typeface="微软雅黑" pitchFamily="34" charset="-122"/>
          <a:ea typeface="微软雅黑" pitchFamily="34" charset="-122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itchFamily="2" charset="2"/>
        <a:buChar char="p"/>
        <a:defRPr sz="2400" kern="1200">
          <a:solidFill>
            <a:schemeClr val="tx2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itchFamily="2" charset="2"/>
        <a:buChar char="p"/>
        <a:defRPr sz="2400" kern="1200">
          <a:solidFill>
            <a:schemeClr val="tx2"/>
          </a:solidFill>
          <a:latin typeface="微软雅黑" pitchFamily="34" charset="-122"/>
          <a:ea typeface="微软雅黑" pitchFamily="34" charset="-122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itchFamily="2" charset="2"/>
        <a:buChar char="p"/>
        <a:defRPr sz="2400" kern="1200">
          <a:solidFill>
            <a:schemeClr val="tx2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EMO\&#35270;&#39057;\Khan01.fl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D:\DEMO\&#35270;&#39057;\&#21487;&#27735;.fl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D:\DEMO\&#35270;&#39057;\Khan02.fl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file:///D:\DEMO\&#35270;&#39057;\futurescreen.mp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&#26696;&#20363;/weishipin.mp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file:///D:\DEMO\&#24494;&#35838;&#26696;&#20363;\02.m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file:///D:\DEMO\&#24494;&#35838;&#26696;&#20363;\weishipin.mp4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keqingchao@21cn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u-learning.c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pic2.itiexue.net/pics/2010_7_8_32054_11432054.j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268538" y="3571875"/>
            <a:ext cx="6089650" cy="10341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柯清超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www.u-learning.cn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keqingchao@126.com</a:t>
            </a:r>
          </a:p>
        </p:txBody>
      </p:sp>
      <p:sp>
        <p:nvSpPr>
          <p:cNvPr id="2061" name="Rectangle 13"/>
          <p:cNvSpPr>
            <a:spLocks noGrp="1" noRot="1" noChangeArrowheads="1"/>
          </p:cNvSpPr>
          <p:nvPr>
            <p:ph type="ctrTitle"/>
          </p:nvPr>
        </p:nvSpPr>
        <p:spPr>
          <a:xfrm>
            <a:off x="2304232" y="1340768"/>
            <a:ext cx="6839768" cy="162506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“翻转课堂”教学新模式</a:t>
            </a:r>
            <a:r>
              <a:rPr lang="en-US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微课设计与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</a:t>
            </a:r>
            <a:endParaRPr lang="zh-CN" altLang="en-U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1835696" y="5157787"/>
            <a:ext cx="66246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华南师范大学教育信息技术学院</a:t>
            </a:r>
          </a:p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2013.05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09398"/>
          </a:xfrm>
        </p:spPr>
        <p:txBody>
          <a:bodyPr/>
          <a:lstStyle/>
          <a:p>
            <a:pPr algn="ctr"/>
            <a:r>
              <a:rPr lang="zh-CN" altLang="en-US" sz="4400" b="1" dirty="0" smtClean="0"/>
              <a:t>可汗学院的教学视频</a:t>
            </a:r>
            <a:endParaRPr lang="zh-CN" altLang="en-US" sz="4400" b="1" dirty="0"/>
          </a:p>
        </p:txBody>
      </p:sp>
      <p:pic>
        <p:nvPicPr>
          <p:cNvPr id="14029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961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18753303"/>
              </p:ext>
            </p:extLst>
          </p:nvPr>
        </p:nvGraphicFramePr>
        <p:xfrm>
          <a:off x="762056" y="1484784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3"/>
          <p:cNvSpPr txBox="1">
            <a:spLocks/>
          </p:cNvSpPr>
          <p:nvPr/>
        </p:nvSpPr>
        <p:spPr>
          <a:xfrm>
            <a:off x="387480" y="497408"/>
            <a:ext cx="8382000" cy="553998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25" dirty="0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微软雅黑" pitchFamily="34" charset="-122"/>
                <a:ea typeface="微软雅黑" pitchFamily="34" charset="-122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z="4000" b="1" dirty="0" smtClean="0"/>
              <a:t>“翻转课堂”模式的三要素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5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2000" cy="664797"/>
          </a:xfrm>
        </p:spPr>
        <p:txBody>
          <a:bodyPr/>
          <a:lstStyle/>
          <a:p>
            <a:r>
              <a:rPr lang="zh-CN" altLang="en-US" b="1" dirty="0" smtClean="0"/>
              <a:t>微课视频：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556791"/>
            <a:ext cx="8382000" cy="433349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/>
              <a:t>研究表明</a:t>
            </a:r>
            <a:r>
              <a:rPr lang="zh-CN" altLang="en-US" b="1" dirty="0" smtClean="0"/>
              <a:t>，学生</a:t>
            </a:r>
            <a:r>
              <a:rPr lang="zh-CN" altLang="en-US" b="1" dirty="0"/>
              <a:t>在听课时只能全神贯注</a:t>
            </a:r>
            <a:r>
              <a:rPr lang="en-US" altLang="zh-CN" b="1" dirty="0"/>
              <a:t>10</a:t>
            </a:r>
            <a:r>
              <a:rPr lang="zh-CN" altLang="en-US" b="1" dirty="0"/>
              <a:t>分钟到</a:t>
            </a:r>
            <a:r>
              <a:rPr lang="en-US" altLang="zh-CN" b="1" dirty="0"/>
              <a:t>18</a:t>
            </a:r>
            <a:r>
              <a:rPr lang="zh-CN" altLang="en-US" b="1" dirty="0"/>
              <a:t>分钟；</a:t>
            </a:r>
            <a:endParaRPr lang="en-US" altLang="zh-CN" b="1" dirty="0"/>
          </a:p>
          <a:p>
            <a:pPr>
              <a:lnSpc>
                <a:spcPct val="120000"/>
              </a:lnSpc>
            </a:pPr>
            <a:r>
              <a:rPr lang="zh-CN" altLang="en-US" b="1" dirty="0"/>
              <a:t>课程</a:t>
            </a:r>
            <a:r>
              <a:rPr lang="zh-CN" altLang="en-US" b="1" dirty="0" smtClean="0"/>
              <a:t>资源由</a:t>
            </a:r>
            <a:r>
              <a:rPr lang="zh-CN" altLang="en-US" b="1" dirty="0"/>
              <a:t>各种教学短片构成，内容以知识点为单位，聚焦新知识讲解，形式上强调片段化、碎片化，便于网络</a:t>
            </a:r>
            <a:r>
              <a:rPr lang="zh-CN" altLang="en-US" b="1" dirty="0" smtClean="0"/>
              <a:t>传播与学习。</a:t>
            </a:r>
            <a:endParaRPr lang="en-US" altLang="zh-CN" b="1" dirty="0"/>
          </a:p>
          <a:p>
            <a:pPr>
              <a:lnSpc>
                <a:spcPct val="120000"/>
              </a:lnSpc>
            </a:pPr>
            <a:r>
              <a:rPr lang="zh-CN" altLang="en-US" b="1" dirty="0"/>
              <a:t>教学过程强调知识与思维的可视化与动态展示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918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教学活动</a:t>
            </a:r>
            <a:r>
              <a:rPr lang="en-US" altLang="zh-CN" b="1" dirty="0" smtClean="0"/>
              <a:t>: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382000" cy="4333494"/>
          </a:xfrm>
        </p:spPr>
        <p:txBody>
          <a:bodyPr vert="horz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翻转课堂把知识传授的过程放在教室外，让大家选择最适合自己的方式接受新知识；把知识内化的过程放在教室内，以便同学之间、同学和老师之间有更多的沟通和交流。</a:t>
            </a:r>
            <a:endParaRPr lang="en-US" altLang="zh-CN" b="1" dirty="0"/>
          </a:p>
          <a:p>
            <a:pPr>
              <a:lnSpc>
                <a:spcPct val="120000"/>
              </a:lnSpc>
            </a:pPr>
            <a:r>
              <a:rPr lang="zh-CN" altLang="en-US" b="1" dirty="0"/>
              <a:t>由传统的  </a:t>
            </a:r>
            <a:r>
              <a:rPr lang="zh-CN" altLang="en-US" b="1" dirty="0">
                <a:solidFill>
                  <a:srgbClr val="FF0000"/>
                </a:solidFill>
              </a:rPr>
              <a:t>教</a:t>
            </a:r>
            <a:r>
              <a:rPr lang="en-US" altLang="zh-CN" b="1" dirty="0">
                <a:solidFill>
                  <a:srgbClr val="FF0000"/>
                </a:solidFill>
              </a:rPr>
              <a:t>-&gt;</a:t>
            </a:r>
            <a:r>
              <a:rPr lang="zh-CN" altLang="en-US" b="1" dirty="0">
                <a:solidFill>
                  <a:srgbClr val="FF0000"/>
                </a:solidFill>
              </a:rPr>
              <a:t>学  到  技术支持的学 </a:t>
            </a:r>
            <a:r>
              <a:rPr lang="en-US" altLang="zh-CN" b="1" dirty="0">
                <a:solidFill>
                  <a:srgbClr val="FF0000"/>
                </a:solidFill>
              </a:rPr>
              <a:t>-&gt;</a:t>
            </a:r>
            <a:r>
              <a:rPr lang="zh-CN" altLang="en-US" b="1" dirty="0">
                <a:solidFill>
                  <a:srgbClr val="FF0000"/>
                </a:solidFill>
              </a:rPr>
              <a:t>教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/>
              <a:t>“</a:t>
            </a:r>
            <a:r>
              <a:rPr lang="zh-CN" altLang="en-US" b="1" dirty="0" smtClean="0">
                <a:solidFill>
                  <a:srgbClr val="FF0000"/>
                </a:solidFill>
              </a:rPr>
              <a:t>知识传授</a:t>
            </a:r>
            <a:r>
              <a:rPr lang="zh-CN" altLang="en-US" b="1" dirty="0" smtClean="0"/>
              <a:t>”与“</a:t>
            </a:r>
            <a:r>
              <a:rPr lang="zh-CN" altLang="en-US" b="1" dirty="0" smtClean="0">
                <a:solidFill>
                  <a:srgbClr val="FF0000"/>
                </a:solidFill>
              </a:rPr>
              <a:t>知识内化</a:t>
            </a:r>
            <a:r>
              <a:rPr lang="zh-CN" altLang="en-US" b="1" dirty="0" smtClean="0"/>
              <a:t>”两</a:t>
            </a:r>
            <a:r>
              <a:rPr lang="zh-CN" altLang="en-US" b="1" dirty="0"/>
              <a:t>个认知环节的</a:t>
            </a:r>
            <a:r>
              <a:rPr lang="zh-CN" altLang="en-US" b="1" dirty="0" smtClean="0"/>
              <a:t>优化</a:t>
            </a:r>
            <a:r>
              <a:rPr lang="zh-CN" altLang="en-US" b="1" dirty="0"/>
              <a:t>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1020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82000" cy="66479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CN" altLang="en-US" b="1" dirty="0"/>
              <a:t>网络支撑环境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382000" cy="4924425"/>
          </a:xfrm>
        </p:spPr>
        <p:txBody>
          <a:bodyPr vert="horz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/>
              <a:t>提供支撑师生开展教学活动、管理教学过程的支撑环境，提供教学分析、评价与诊断功能；</a:t>
            </a:r>
            <a:endParaRPr lang="en-US" altLang="zh-CN" b="1" dirty="0"/>
          </a:p>
          <a:p>
            <a:pPr>
              <a:lnSpc>
                <a:spcPct val="120000"/>
              </a:lnSpc>
            </a:pPr>
            <a:r>
              <a:rPr lang="zh-CN" altLang="en-US" b="1" dirty="0"/>
              <a:t>如：教师发现课程视频的某个环节或知识点，被学生们反复浏览和点击的时候，要意识到这可能是一个对学生来说难以掌握的知识点，或者自己的讲解有问题，需要据此调整教学。</a:t>
            </a:r>
            <a:endParaRPr lang="en-US" altLang="zh-CN" b="1" dirty="0"/>
          </a:p>
          <a:p>
            <a:pPr>
              <a:lnSpc>
                <a:spcPct val="120000"/>
              </a:lnSpc>
            </a:pP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656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82000" cy="609398"/>
          </a:xfrm>
        </p:spPr>
        <p:txBody>
          <a:bodyPr/>
          <a:lstStyle/>
          <a:p>
            <a:pPr algn="ctr"/>
            <a:r>
              <a:rPr lang="zh-CN" altLang="en-US" sz="4400" b="1" dirty="0" smtClean="0"/>
              <a:t>支撑环境新技术：大数据</a:t>
            </a:r>
            <a:endParaRPr lang="zh-CN" altLang="en-US" sz="4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72816"/>
            <a:ext cx="8382000" cy="453047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 smtClean="0"/>
              <a:t>海量教育资源与教学过程数据是提供智能化教育服务的关键；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通过云计算、云存储技术建立可流动、可获取、可应用的</a:t>
            </a:r>
            <a:r>
              <a:rPr lang="zh-CN" altLang="en-US" dirty="0" smtClean="0">
                <a:solidFill>
                  <a:srgbClr val="FF0000"/>
                </a:solidFill>
              </a:rPr>
              <a:t>大规模非结构化教育数据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>
              <a:lnSpc>
                <a:spcPct val="120000"/>
              </a:lnSpc>
            </a:pPr>
            <a:r>
              <a:rPr lang="zh-CN" altLang="en-US" sz="3200" dirty="0" smtClean="0"/>
              <a:t>更好把握教育系统整体，而不仅仅是抽样；</a:t>
            </a:r>
            <a:endParaRPr lang="en-US" altLang="zh-CN" sz="3200" dirty="0" smtClean="0"/>
          </a:p>
          <a:p>
            <a:pPr lvl="1">
              <a:lnSpc>
                <a:spcPct val="120000"/>
              </a:lnSpc>
            </a:pPr>
            <a:r>
              <a:rPr lang="zh-CN" altLang="en-US" sz="3200" dirty="0" smtClean="0"/>
              <a:t>要效率不要绝对精确；</a:t>
            </a:r>
            <a:endParaRPr lang="en-US" altLang="zh-CN" sz="3200" dirty="0" smtClean="0"/>
          </a:p>
          <a:p>
            <a:pPr lvl="1">
              <a:lnSpc>
                <a:spcPct val="120000"/>
              </a:lnSpc>
            </a:pPr>
            <a:r>
              <a:rPr lang="zh-CN" altLang="en-US" sz="3200" dirty="0" smtClean="0"/>
              <a:t>教育评价、决策的重要支撑。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411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97" y="-3771800"/>
            <a:ext cx="4698290" cy="13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6021288"/>
            <a:ext cx="8382000" cy="44319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dirty="0" smtClean="0"/>
              <a:t>可汗学院的网络学习支撑环境</a:t>
            </a:r>
            <a:endParaRPr lang="zh-CN" altLang="en-US" b="1" dirty="0"/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9" y="692696"/>
            <a:ext cx="7147624" cy="49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/>
              <a:t>未来教室</a:t>
            </a:r>
            <a:endParaRPr lang="zh-CN" altLang="en-US" b="1" dirty="0"/>
          </a:p>
        </p:txBody>
      </p:sp>
      <p:pic>
        <p:nvPicPr>
          <p:cNvPr id="3074" name="Picture 2" descr="D:\Download\未来教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53510" cy="4798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16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 bwMode="auto">
          <a:xfrm>
            <a:off x="755576" y="310228"/>
            <a:ext cx="7172325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defTabSz="914363" eaLnBrk="1" latinLnBrk="0" hangingPunct="1">
              <a:lnSpc>
                <a:spcPct val="90000"/>
              </a:lnSpc>
              <a:buNone/>
              <a:defRPr kumimoji="0" lang="zh-CN" sz="4800" b="1" cap="none" spc="-125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微软雅黑" pitchFamily="34" charset="-122"/>
                <a:ea typeface="微软雅黑" pitchFamily="34" charset="-122"/>
                <a:cs typeface="Arial" charset="0"/>
              </a:defRPr>
            </a:lvl1pPr>
          </a:lstStyle>
          <a:p>
            <a:pPr algn="ctr"/>
            <a:r>
              <a:rPr lang="zh-CN" altLang="en-US" dirty="0" smtClean="0"/>
              <a:t>未来教师</a:t>
            </a:r>
            <a:endParaRPr lang="zh-CN" altLang="en-US" dirty="0"/>
          </a:p>
        </p:txBody>
      </p:sp>
      <p:pic>
        <p:nvPicPr>
          <p:cNvPr id="4" name="Picture 3" descr="300Px gadget with 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8010"/>
            <a:ext cx="6858000" cy="5275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4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zh-CN" smtClean="0"/>
          </a:p>
        </p:txBody>
      </p:sp>
      <p:sp>
        <p:nvSpPr>
          <p:cNvPr id="8" name="Rectangle 7"/>
          <p:cNvSpPr/>
          <p:nvPr/>
        </p:nvSpPr>
        <p:spPr>
          <a:xfrm>
            <a:off x="3471863" y="447675"/>
            <a:ext cx="567213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3886200" y="600075"/>
            <a:ext cx="5181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200" b="1" dirty="0" smtClean="0">
                <a:solidFill>
                  <a:srgbClr val="FFFFFF"/>
                </a:solidFill>
                <a:latin typeface="黑体" pitchFamily="49" charset="-122"/>
                <a:ea typeface="黑体" pitchFamily="49" charset="-122"/>
              </a:rPr>
              <a:t>要  点</a:t>
            </a:r>
            <a:endParaRPr lang="en-US" altLang="zh-CN" sz="3200" dirty="0">
              <a:solidFill>
                <a:srgbClr val="FFFF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482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9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2"/>
          <p:cNvGraphicFramePr/>
          <p:nvPr>
            <p:extLst>
              <p:ext uri="{D42A27DB-BD31-4B8C-83A1-F6EECF244321}">
                <p14:modId xmlns:p14="http://schemas.microsoft.com/office/powerpoint/2010/main" val="2946350886"/>
              </p:ext>
            </p:extLst>
          </p:nvPr>
        </p:nvGraphicFramePr>
        <p:xfrm>
          <a:off x="3409950" y="1700808"/>
          <a:ext cx="5562277" cy="41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38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167B783-A3C9-4E8A-90C2-01EDEC006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D167B783-A3C9-4E8A-90C2-01EDEC006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5A539C-B6C0-49D7-9037-D9D0ECAEC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9A5A539C-B6C0-49D7-9037-D9D0ECAEC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3ADA8CC-318C-4B86-B326-46E2201BA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23ADA8CC-318C-4B86-B326-46E2201BA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A84CD3-40CD-4860-B6EB-8B9A65ABB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5AA84CD3-40CD-4860-B6EB-8B9A65ABB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34EDE12-45D2-4BC7-BE9D-89589D13D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034EDE12-45D2-4BC7-BE9D-89589D13D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B55835A-8ECA-471C-A3E3-643805F0F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4B55835A-8ECA-471C-A3E3-643805F0F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27AD7DA-7438-445A-88BF-B743FD92D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E27AD7DA-7438-445A-88BF-B743FD92D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9D7915A-3F91-4186-9F07-98499C93F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D9D7915A-3F91-4186-9F07-98499C93F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小结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5170646"/>
          </a:xfr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000" dirty="0" smtClean="0">
                <a:solidFill>
                  <a:schemeClr val="accent6">
                    <a:lumMod val="50000"/>
                  </a:schemeClr>
                </a:solidFill>
              </a:rPr>
              <a:t>信息技术的普及与</a:t>
            </a:r>
            <a:r>
              <a:rPr lang="zh-CN" altLang="en-US" sz="3000" smtClean="0">
                <a:solidFill>
                  <a:schemeClr val="accent6">
                    <a:lumMod val="50000"/>
                  </a:schemeClr>
                </a:solidFill>
              </a:rPr>
              <a:t>发展给教学</a:t>
            </a:r>
            <a:r>
              <a:rPr lang="zh-CN" altLang="en-US" sz="3000" dirty="0" smtClean="0">
                <a:solidFill>
                  <a:schemeClr val="accent6">
                    <a:lumMod val="50000"/>
                  </a:schemeClr>
                </a:solidFill>
              </a:rPr>
              <a:t>改革带来新的活力。</a:t>
            </a:r>
            <a:endParaRPr lang="en-US" altLang="zh-CN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3000" dirty="0" smtClean="0">
                <a:solidFill>
                  <a:schemeClr val="accent6">
                    <a:lumMod val="50000"/>
                  </a:schemeClr>
                </a:solidFill>
              </a:rPr>
              <a:t>网络技术</a:t>
            </a:r>
            <a:r>
              <a:rPr lang="zh-CN" altLang="en-US" sz="3000" dirty="0">
                <a:solidFill>
                  <a:schemeClr val="accent6">
                    <a:lumMod val="50000"/>
                  </a:schemeClr>
                </a:solidFill>
              </a:rPr>
              <a:t>作为</a:t>
            </a:r>
            <a:r>
              <a:rPr lang="zh-CN" altLang="zh-CN" sz="3000" dirty="0">
                <a:solidFill>
                  <a:schemeClr val="accent6">
                    <a:lumMod val="50000"/>
                  </a:schemeClr>
                </a:solidFill>
              </a:rPr>
              <a:t>课程教学的重要介入手段，突破了传统课程教学的</a:t>
            </a:r>
            <a:r>
              <a:rPr lang="zh-CN" altLang="zh-CN" sz="3000" dirty="0" smtClean="0">
                <a:solidFill>
                  <a:schemeClr val="accent6">
                    <a:lumMod val="50000"/>
                  </a:schemeClr>
                </a:solidFill>
              </a:rPr>
              <a:t>基本结构</a:t>
            </a:r>
            <a:r>
              <a:rPr lang="zh-CN" altLang="zh-CN" sz="3000" dirty="0">
                <a:solidFill>
                  <a:schemeClr val="accent6">
                    <a:lumMod val="50000"/>
                  </a:schemeClr>
                </a:solidFill>
              </a:rPr>
              <a:t>，对课程教学的</a:t>
            </a:r>
            <a:r>
              <a:rPr lang="zh-CN" altLang="zh-CN" sz="3000" dirty="0">
                <a:solidFill>
                  <a:srgbClr val="FF0000"/>
                </a:solidFill>
              </a:rPr>
              <a:t>内容结构、教学流程结构、师生互动结构</a:t>
            </a:r>
            <a:r>
              <a:rPr lang="zh-CN" altLang="zh-CN" sz="3000" dirty="0">
                <a:solidFill>
                  <a:schemeClr val="accent6">
                    <a:lumMod val="50000"/>
                  </a:schemeClr>
                </a:solidFill>
              </a:rPr>
              <a:t>进行了优化与重构，从来带来了新的教与学方式。</a:t>
            </a:r>
            <a:endParaRPr lang="en-US" altLang="zh-CN" sz="30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3000" dirty="0" smtClean="0">
                <a:solidFill>
                  <a:schemeClr val="accent6">
                    <a:lumMod val="50000"/>
                  </a:schemeClr>
                </a:solidFill>
              </a:rPr>
              <a:t>以微型视频为核心的“翻转课堂”教学模式（不是视频）采取巨大成功，受到全球教育界的关注</a:t>
            </a:r>
            <a:r>
              <a:rPr lang="zh-CN" altLang="en-US" sz="3000" dirty="0">
                <a:solidFill>
                  <a:schemeClr val="accent6">
                    <a:lumMod val="50000"/>
                  </a:schemeClr>
                </a:solidFill>
              </a:rPr>
              <a:t>。</a:t>
            </a:r>
            <a:endParaRPr lang="en-US" altLang="zh-CN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667625" cy="664797"/>
          </a:xfrm>
        </p:spPr>
        <p:txBody>
          <a:bodyPr>
            <a:noAutofit/>
          </a:bodyPr>
          <a:lstStyle/>
          <a:p>
            <a:pPr lvl="0" algn="ctr"/>
            <a:r>
              <a:rPr lang="zh-CN" altLang="en-US" sz="4400" b="1" dirty="0">
                <a:solidFill>
                  <a:srgbClr val="FF0000"/>
                </a:solidFill>
              </a:rPr>
              <a:t>二、什么微课资源</a:t>
            </a:r>
            <a:r>
              <a:rPr lang="zh-CN" altLang="zh-CN" sz="4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zh-CN" altLang="zh-CN" sz="4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zh-CN" sz="4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zh-CN" altLang="zh-CN" sz="4400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</a:br>
            <a:endParaRPr lang="zh-CN" altLang="en-US" sz="4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4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357158" y="357166"/>
            <a:ext cx="8382000" cy="609398"/>
          </a:xfrm>
        </p:spPr>
        <p:txBody>
          <a:bodyPr/>
          <a:lstStyle/>
          <a:p>
            <a:pPr>
              <a:defRPr/>
            </a:pPr>
            <a:r>
              <a:rPr lang="zh-CN" altLang="en-US" sz="4400" b="1" dirty="0" smtClean="0">
                <a:ln>
                  <a:noFill/>
                </a:ln>
              </a:rPr>
              <a:t>什么是微课视频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611560" y="5965130"/>
            <a:ext cx="8382000" cy="577787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zh-CN" altLang="en-US" dirty="0" smtClean="0"/>
              <a:t>案例：可汗学院</a:t>
            </a:r>
            <a:r>
              <a:rPr lang="zh-CN" altLang="en-US" dirty="0"/>
              <a:t>的微课</a:t>
            </a:r>
            <a:r>
              <a:rPr lang="zh-CN" altLang="en-US" dirty="0" smtClean="0"/>
              <a:t>案例</a:t>
            </a:r>
            <a:endParaRPr lang="zh-CN" altLang="en-US" dirty="0"/>
          </a:p>
        </p:txBody>
      </p:sp>
      <p:pic>
        <p:nvPicPr>
          <p:cNvPr id="5837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340768"/>
            <a:ext cx="5976664" cy="40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12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/>
          </p:nvPr>
        </p:nvSpPr>
        <p:spPr bwMode="auto">
          <a:xfrm>
            <a:off x="179512" y="692696"/>
            <a:ext cx="8670925" cy="609398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CN" altLang="en-US" sz="4400" b="1" dirty="0">
                <a:ln>
                  <a:noFill/>
                </a:ln>
              </a:rPr>
              <a:t>什么是微课视频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539750" y="2060848"/>
            <a:ext cx="8382000" cy="363240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微型课堂教学视频，</a:t>
            </a:r>
            <a:r>
              <a:rPr lang="zh-CN" altLang="zh-CN" dirty="0"/>
              <a:t>是指讲授某个知识点的教学短片，视频内容聚焦于知识讲解，授课时间一般不超过</a:t>
            </a:r>
            <a:r>
              <a:rPr lang="en-US" altLang="zh-CN" dirty="0"/>
              <a:t>15</a:t>
            </a:r>
            <a:r>
              <a:rPr lang="zh-CN" altLang="zh-CN" dirty="0"/>
              <a:t>分钟，主要用于帮忙学生完成某个知识概念的理解与建构。例如：知识点授课视频、操作过程演示视频等。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9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 bwMode="auto">
          <a:xfrm>
            <a:off x="323850" y="682625"/>
            <a:ext cx="8382000" cy="65881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n>
                  <a:noFill/>
                </a:ln>
              </a:rPr>
              <a:t>微课的特点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382000" cy="3533275"/>
          </a:xfrm>
        </p:spPr>
        <p:txBody>
          <a:bodyPr/>
          <a:lstStyle/>
          <a:p>
            <a:pPr marL="533400" indent="-533400">
              <a:lnSpc>
                <a:spcPct val="130000"/>
              </a:lnSpc>
            </a:pPr>
            <a:r>
              <a:rPr lang="zh-CN" altLang="en-US" sz="2800" dirty="0" smtClean="0">
                <a:solidFill>
                  <a:srgbClr val="CC3300"/>
                </a:solidFill>
              </a:rPr>
              <a:t>知识内容</a:t>
            </a:r>
            <a:r>
              <a:rPr lang="zh-CN" altLang="en-US" sz="2800" dirty="0" smtClean="0"/>
              <a:t>短小精悍：以一个</a:t>
            </a:r>
            <a:r>
              <a:rPr lang="zh-CN" altLang="en-US" sz="2800" dirty="0" smtClean="0">
                <a:solidFill>
                  <a:srgbClr val="CC3300"/>
                </a:solidFill>
              </a:rPr>
              <a:t>知识点</a:t>
            </a:r>
            <a:r>
              <a:rPr lang="zh-CN" altLang="en-US" sz="2800" dirty="0" smtClean="0"/>
              <a:t>（如三角形的面积公式）或一个</a:t>
            </a:r>
            <a:r>
              <a:rPr lang="zh-CN" altLang="en-US" sz="2800" dirty="0" smtClean="0">
                <a:solidFill>
                  <a:srgbClr val="CC3300"/>
                </a:solidFill>
              </a:rPr>
              <a:t>教学环节</a:t>
            </a:r>
            <a:r>
              <a:rPr lang="zh-CN" altLang="en-US" sz="2800" dirty="0" smtClean="0"/>
              <a:t>（如导入）或一类</a:t>
            </a:r>
            <a:r>
              <a:rPr lang="zh-CN" altLang="en-US" sz="2800" dirty="0" smtClean="0">
                <a:solidFill>
                  <a:srgbClr val="CC3300"/>
                </a:solidFill>
              </a:rPr>
              <a:t>教学活动</a:t>
            </a:r>
            <a:r>
              <a:rPr lang="zh-CN" altLang="en-US" sz="2800" dirty="0" smtClean="0"/>
              <a:t>（如二人小组合作）为单位；</a:t>
            </a:r>
          </a:p>
          <a:p>
            <a:pPr marL="533400" indent="-533400">
              <a:lnSpc>
                <a:spcPct val="130000"/>
              </a:lnSpc>
            </a:pPr>
            <a:r>
              <a:rPr lang="zh-CN" altLang="en-US" sz="2800" dirty="0" smtClean="0">
                <a:solidFill>
                  <a:srgbClr val="CC3300"/>
                </a:solidFill>
              </a:rPr>
              <a:t>视频长度</a:t>
            </a:r>
            <a:r>
              <a:rPr lang="zh-CN" altLang="en-US" sz="2800" dirty="0" smtClean="0"/>
              <a:t>短小精悍：</a:t>
            </a:r>
            <a:r>
              <a:rPr lang="en-US" altLang="zh-CN" sz="2800" dirty="0" smtClean="0"/>
              <a:t>10</a:t>
            </a:r>
            <a:r>
              <a:rPr lang="zh-CN" altLang="en-US" sz="2800" dirty="0" smtClean="0"/>
              <a:t>分钟内完成，</a:t>
            </a:r>
            <a:r>
              <a:rPr lang="zh-CN" altLang="en-US" sz="2800" dirty="0"/>
              <a:t>容易吸引学习者注意力，实现教学资源更有效地分享与交流。</a:t>
            </a:r>
          </a:p>
          <a:p>
            <a:pPr marL="533400" indent="-533400">
              <a:lnSpc>
                <a:spcPct val="130000"/>
              </a:lnSpc>
            </a:pPr>
            <a:r>
              <a:rPr lang="zh-CN" altLang="en-US" sz="2800" dirty="0"/>
              <a:t>数据量小，易于网络传输分享，</a:t>
            </a:r>
            <a:r>
              <a:rPr lang="zh-CN" altLang="en-US" sz="2800" dirty="0" smtClean="0"/>
              <a:t>有利于自主学习。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20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 bwMode="auto">
          <a:xfrm>
            <a:off x="323850" y="682625"/>
            <a:ext cx="8382000" cy="65881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n>
                  <a:noFill/>
                </a:ln>
              </a:rPr>
              <a:t>微课的作用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136904" cy="2659190"/>
          </a:xfrm>
        </p:spPr>
        <p:txBody>
          <a:bodyPr/>
          <a:lstStyle/>
          <a:p>
            <a:pPr marL="533400" indent="-533400">
              <a:lnSpc>
                <a:spcPct val="130000"/>
              </a:lnSpc>
            </a:pPr>
            <a:r>
              <a:rPr lang="zh-CN" altLang="en-US" dirty="0"/>
              <a:t>学生自主学习，提高学习效果；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作为创新课程教学方式的变革手段（如翻转课堂式教学</a:t>
            </a:r>
            <a:r>
              <a:rPr lang="zh-CN" altLang="en-US" dirty="0" smtClean="0"/>
              <a:t>），与课程教学整合；</a:t>
            </a:r>
            <a:endParaRPr lang="en-US" altLang="zh-CN" dirty="0"/>
          </a:p>
          <a:p>
            <a:pPr marL="533400" indent="-533400">
              <a:lnSpc>
                <a:spcPct val="130000"/>
              </a:lnSpc>
            </a:pPr>
            <a:r>
              <a:rPr lang="zh-CN" altLang="en-US" dirty="0" smtClean="0"/>
              <a:t>同行</a:t>
            </a:r>
            <a:r>
              <a:rPr lang="zh-CN" altLang="en-US" dirty="0"/>
              <a:t>交流分享，</a:t>
            </a:r>
            <a:r>
              <a:rPr lang="zh-CN" altLang="en-US" dirty="0" smtClean="0"/>
              <a:t>促进教师教学水平。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7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zh-CN" altLang="en-US" b="1" dirty="0">
                <a:ln>
                  <a:noFill/>
                </a:ln>
              </a:rPr>
              <a:t>微</a:t>
            </a:r>
            <a:r>
              <a:rPr lang="zh-CN" altLang="en-US" b="1" dirty="0" smtClean="0">
                <a:ln>
                  <a:noFill/>
                </a:ln>
              </a:rPr>
              <a:t>课的作用</a:t>
            </a:r>
            <a:endParaRPr lang="zh-CN" altLang="en-US" b="1" dirty="0">
              <a:ln>
                <a:noFill/>
              </a:ln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9728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微课程资源不是使用视频取代教师，不是让学生无序学习、孤立学习；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微课程资源是一种手段，创设更多机会让学生积极主动学习；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微课程资源</a:t>
            </a:r>
            <a:r>
              <a:rPr lang="zh-CN" altLang="en-US" dirty="0" smtClean="0"/>
              <a:t>为创新课程教学模式提供</a:t>
            </a:r>
            <a:r>
              <a:rPr lang="zh-CN" altLang="en-US" dirty="0"/>
              <a:t>基础</a:t>
            </a:r>
            <a:r>
              <a:rPr lang="zh-CN" altLang="en-US" dirty="0" smtClean="0"/>
              <a:t>，但不是教学的全部，是</a:t>
            </a:r>
            <a:r>
              <a:rPr lang="zh-CN" altLang="en-US" dirty="0"/>
              <a:t>提高课程教学质量的重要途径。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42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664797"/>
          </a:xfrm>
        </p:spPr>
        <p:txBody>
          <a:bodyPr/>
          <a:lstStyle/>
          <a:p>
            <a:r>
              <a:rPr lang="zh-CN" altLang="en-US" b="1" dirty="0" smtClean="0"/>
              <a:t>请思考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1303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  <a:buClr>
                <a:srgbClr val="C00000"/>
              </a:buClr>
            </a:pPr>
            <a:r>
              <a:rPr lang="zh-CN" altLang="en-US" b="1" dirty="0" smtClean="0"/>
              <a:t>教育视频的制作与应用拥有很长的历史，什么样的教育视频能给人留下深刻印象？并具有教育教学意义？</a:t>
            </a:r>
            <a:endParaRPr lang="en-US" altLang="zh-CN" b="1" dirty="0"/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zh-CN" altLang="en-US" b="1" dirty="0" smtClean="0"/>
              <a:t>制作有效的教育视频的核心要素是什么？</a:t>
            </a:r>
            <a:endParaRPr lang="en-US" altLang="zh-CN" b="1" dirty="0"/>
          </a:p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zh-CN" altLang="en-US" b="1" dirty="0" smtClean="0"/>
              <a:t>微课视频跟传统的课堂教学实录有什么区别？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582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82000" cy="553998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4000" b="1" dirty="0" smtClean="0"/>
              <a:t>可汗学院视频</a:t>
            </a:r>
            <a:r>
              <a:rPr lang="zh-CN" altLang="en-US" sz="4000" b="1" dirty="0"/>
              <a:t>资源</a:t>
            </a:r>
            <a:r>
              <a:rPr lang="zh-CN" altLang="en-US" sz="4000" b="1" dirty="0" smtClean="0"/>
              <a:t>的特点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988840"/>
            <a:ext cx="8021960" cy="40872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面向学生，聚焦学习；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知识粒度适中，支持碎片化学习；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思维的可视化与动态展示；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语言精炼，讲解亲切；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/>
              <a:t>符合</a:t>
            </a:r>
            <a:r>
              <a:rPr lang="zh-CN" altLang="en-US" b="1" dirty="0" smtClean="0"/>
              <a:t>网络传播的技术规范。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405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352928" cy="664797"/>
          </a:xfrm>
        </p:spPr>
        <p:txBody>
          <a:bodyPr>
            <a:noAutofit/>
          </a:bodyPr>
          <a:lstStyle/>
          <a:p>
            <a:pPr lvl="0" algn="ctr"/>
            <a:r>
              <a:rPr lang="zh-CN" altLang="en-US" b="1" dirty="0">
                <a:solidFill>
                  <a:srgbClr val="FF0000"/>
                </a:solidFill>
              </a:rPr>
              <a:t>三</a:t>
            </a:r>
            <a:r>
              <a:rPr lang="zh-CN" altLang="en-US" b="1" dirty="0" smtClean="0">
                <a:solidFill>
                  <a:srgbClr val="FF0000"/>
                </a:solidFill>
              </a:rPr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微课资源的设计</a:t>
            </a:r>
            <a:r>
              <a:rPr lang="zh-CN" altLang="zh-CN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zh-CN" altLang="zh-CN" b="1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zh-CN" b="1" dirty="0">
                <a:solidFill>
                  <a:srgbClr val="FF0000"/>
                </a:solidFill>
              </a:rPr>
              <a:t/>
            </a:r>
            <a:br>
              <a:rPr lang="zh-CN" altLang="zh-CN" b="1" dirty="0">
                <a:solidFill>
                  <a:srgbClr val="FF0000"/>
                </a:solidFill>
              </a:rPr>
            </a:br>
            <a:endParaRPr lang="zh-CN" alt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667625" cy="664797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</a:rPr>
              <a:t>一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</a:rPr>
              <a:t>翻转课堂教学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模式</a:t>
            </a:r>
            <a:endParaRPr lang="zh-CN" altLang="en-US" sz="4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4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09398"/>
          </a:xfrm>
        </p:spPr>
        <p:txBody>
          <a:bodyPr/>
          <a:lstStyle/>
          <a:p>
            <a:r>
              <a:rPr lang="zh-CN" altLang="en-US" sz="4400" b="1" dirty="0"/>
              <a:t>未来</a:t>
            </a:r>
            <a:r>
              <a:rPr lang="zh-CN" altLang="en-US" sz="4400" b="1" dirty="0" smtClean="0"/>
              <a:t>应用</a:t>
            </a:r>
            <a:r>
              <a:rPr lang="zh-CN" altLang="en-US" sz="4400" b="1" dirty="0"/>
              <a:t>到</a:t>
            </a:r>
            <a:r>
              <a:rPr lang="zh-CN" altLang="en-US" sz="4400" b="1" dirty="0" smtClean="0"/>
              <a:t>教育</a:t>
            </a:r>
            <a:r>
              <a:rPr lang="zh-CN" altLang="en-US" sz="4400" b="1" dirty="0"/>
              <a:t>的</a:t>
            </a:r>
            <a:r>
              <a:rPr lang="zh-CN" altLang="en-US" sz="4400" b="1" dirty="0" smtClean="0"/>
              <a:t>新技术</a:t>
            </a:r>
            <a:endParaRPr lang="zh-CN" altLang="en-US" sz="4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382000" cy="5318379"/>
          </a:xfrm>
        </p:spPr>
        <p:txBody>
          <a:bodyPr/>
          <a:lstStyle/>
          <a:p>
            <a:r>
              <a:rPr lang="zh-CN" altLang="en-US" b="1" dirty="0" smtClean="0"/>
              <a:t>一年内：</a:t>
            </a:r>
            <a:endParaRPr lang="en-US" altLang="zh-CN" b="1" dirty="0" smtClean="0"/>
          </a:p>
          <a:p>
            <a:pPr lvl="1"/>
            <a:r>
              <a:rPr lang="zh-CN" altLang="en-US" dirty="0"/>
              <a:t>翻转</a:t>
            </a:r>
            <a:r>
              <a:rPr lang="zh-CN" altLang="en-US" dirty="0" smtClean="0"/>
              <a:t>课堂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大规模开放在线课程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移动应用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平板计算</a:t>
            </a:r>
            <a:endParaRPr lang="en-US" altLang="zh-CN" dirty="0" smtClean="0"/>
          </a:p>
          <a:p>
            <a:r>
              <a:rPr lang="zh-CN" altLang="en-US" b="1" dirty="0" smtClean="0"/>
              <a:t>两到三年：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增强现实、 基于游戏的学习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物连网、学习智能分析</a:t>
            </a:r>
            <a:endParaRPr lang="en-US" altLang="zh-CN" dirty="0" smtClean="0"/>
          </a:p>
          <a:p>
            <a:r>
              <a:rPr lang="zh-CN" altLang="en-US" b="1" dirty="0" smtClean="0"/>
              <a:t>四到五年：</a:t>
            </a:r>
            <a:endParaRPr lang="en-US" altLang="zh-CN" b="1" dirty="0" smtClean="0"/>
          </a:p>
          <a:p>
            <a:pPr lvl="1"/>
            <a:r>
              <a:rPr lang="en-US" altLang="zh-CN" dirty="0" smtClean="0"/>
              <a:t>3D</a:t>
            </a:r>
            <a:r>
              <a:rPr lang="zh-CN" altLang="en-US" dirty="0" smtClean="0"/>
              <a:t>打印、柔性显示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下一代电池、 可穿戴技术</a:t>
            </a:r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799"/>
            <a:ext cx="3168352" cy="23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9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09398"/>
          </a:xfrm>
        </p:spPr>
        <p:txBody>
          <a:bodyPr/>
          <a:lstStyle/>
          <a:p>
            <a:r>
              <a:rPr lang="zh-CN" altLang="en-US" sz="4400" b="1" dirty="0"/>
              <a:t>技术发展给教育带来的机会</a:t>
            </a:r>
            <a:endParaRPr lang="zh-CN" altLang="en-US" sz="4400" dirty="0"/>
          </a:p>
        </p:txBody>
      </p:sp>
      <p:pic>
        <p:nvPicPr>
          <p:cNvPr id="2050" name="Picture 2" descr="http://a4.att.hudong.com/83/89/300000932954128676897954683_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68572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98505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09398"/>
          </a:xfrm>
        </p:spPr>
        <p:txBody>
          <a:bodyPr/>
          <a:lstStyle/>
          <a:p>
            <a:r>
              <a:rPr lang="zh-CN" altLang="en-US" sz="4400" b="1" dirty="0" smtClean="0"/>
              <a:t>无处不在的</a:t>
            </a:r>
            <a:r>
              <a:rPr lang="zh-CN" altLang="en-US" sz="4400" b="1" dirty="0"/>
              <a:t>信息</a:t>
            </a: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4198"/>
            <a:ext cx="8359905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5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553998"/>
          </a:xfrm>
        </p:spPr>
        <p:txBody>
          <a:bodyPr/>
          <a:lstStyle/>
          <a:p>
            <a:r>
              <a:rPr lang="zh-CN" altLang="en-US" sz="4000" b="1" dirty="0" smtClean="0"/>
              <a:t>可穿戴的技术：</a:t>
            </a:r>
            <a:r>
              <a:rPr lang="en-US" altLang="zh-CN" sz="4000" b="1" dirty="0" smtClean="0"/>
              <a:t>Google </a:t>
            </a:r>
            <a:r>
              <a:rPr lang="zh-CN" altLang="en-US" sz="4000" b="1" dirty="0" smtClean="0"/>
              <a:t>眼镜</a:t>
            </a:r>
            <a:endParaRPr lang="zh-CN" altLang="en-US" sz="4000" b="1" dirty="0"/>
          </a:p>
        </p:txBody>
      </p:sp>
      <p:pic>
        <p:nvPicPr>
          <p:cNvPr id="2050" name="Picture 2" descr="http://upload.news.cecb2b.com/2013/0412/1365729747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560840" cy="939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82000" cy="553998"/>
          </a:xfrm>
        </p:spPr>
        <p:txBody>
          <a:bodyPr/>
          <a:lstStyle/>
          <a:p>
            <a:pPr algn="ctr"/>
            <a:r>
              <a:rPr lang="zh-CN" altLang="en-US" sz="4000" b="1" dirty="0" smtClean="0"/>
              <a:t>微课资源的设计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772816"/>
            <a:ext cx="8676456" cy="334245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 dirty="0"/>
              <a:t>教学设计：</a:t>
            </a:r>
            <a:endParaRPr lang="en-US" altLang="zh-CN" b="1" dirty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知识点的选取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课件</a:t>
            </a:r>
            <a:r>
              <a:rPr lang="zh-CN" altLang="en-US" dirty="0"/>
              <a:t>资源准备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教学过程设计</a:t>
            </a:r>
            <a:endParaRPr lang="en-US" altLang="zh-CN" dirty="0"/>
          </a:p>
          <a:p>
            <a:pPr lvl="1">
              <a:lnSpc>
                <a:spcPct val="110000"/>
              </a:lnSpc>
            </a:pPr>
            <a:r>
              <a:rPr lang="zh-CN" altLang="en-US" dirty="0"/>
              <a:t>思维展示</a:t>
            </a:r>
            <a:r>
              <a:rPr lang="zh-CN" altLang="en-US" dirty="0" smtClean="0"/>
              <a:t>方式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zh-CN" altLang="en-US" dirty="0" smtClean="0"/>
              <a:t>录制方式选择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34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 bwMode="auto">
          <a:xfrm>
            <a:off x="323850" y="981075"/>
            <a:ext cx="8382000" cy="658813"/>
          </a:xfrm>
        </p:spPr>
        <p:txBody>
          <a:bodyPr/>
          <a:lstStyle/>
          <a:p>
            <a:pPr marL="914400" indent="-914400" eaLnBrk="1" hangingPunct="1">
              <a:defRPr/>
            </a:pPr>
            <a:r>
              <a:rPr lang="zh-CN" altLang="en-US" smtClean="0">
                <a:ln>
                  <a:noFill/>
                </a:ln>
              </a:rPr>
              <a:t>微课设计活动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395288" y="2276475"/>
            <a:ext cx="8382000" cy="1997075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</a:pPr>
            <a:r>
              <a:rPr lang="zh-CN" altLang="en-US" dirty="0" smtClean="0"/>
              <a:t>选择一个适合制作微课的主题，初步设计微课，完成“微课设计表格”。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zh-CN" altLang="en-US" dirty="0" smtClean="0"/>
              <a:t>微课设计案例</a:t>
            </a:r>
          </a:p>
        </p:txBody>
      </p:sp>
    </p:spTree>
    <p:extLst>
      <p:ext uri="{BB962C8B-B14F-4D97-AF65-F5344CB8AC3E}">
        <p14:creationId xmlns:p14="http://schemas.microsoft.com/office/powerpoint/2010/main" val="36566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6`SU7N~MDI43{9KV@UU}R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8288"/>
            <a:ext cx="70564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2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 altLang="en-US" sz="4000" smtClean="0">
                <a:ln>
                  <a:noFill/>
                </a:ln>
              </a:rPr>
              <a:t>微课设计案例一：</a:t>
            </a:r>
          </a:p>
        </p:txBody>
      </p:sp>
      <p:pic>
        <p:nvPicPr>
          <p:cNvPr id="34818" name="Picture 3" descr="GH0{HKDT07K2$L8%8298DD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3" y="981075"/>
            <a:ext cx="514508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63713" y="4149725"/>
            <a:ext cx="5113337" cy="1150938"/>
          </a:xfrm>
          <a:prstGeom prst="rect">
            <a:avLst/>
          </a:prstGeom>
          <a:noFill/>
          <a:ln w="28575">
            <a:solidFill>
              <a:srgbClr val="CC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4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34925" y="115888"/>
            <a:ext cx="6985000" cy="493712"/>
          </a:xfrm>
        </p:spPr>
        <p:txBody>
          <a:bodyPr/>
          <a:lstStyle/>
          <a:p>
            <a:pPr>
              <a:defRPr/>
            </a:pPr>
            <a:r>
              <a:rPr lang="zh-CN" altLang="en-US" sz="3600" smtClean="0">
                <a:ln>
                  <a:noFill/>
                </a:ln>
              </a:rPr>
              <a:t>微课设计案例二：</a:t>
            </a:r>
          </a:p>
        </p:txBody>
      </p:sp>
      <p:pic>
        <p:nvPicPr>
          <p:cNvPr id="35842" name="Picture 4" descr="(M)QMXZ`E1TJNKP2S6B5@{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863" y="765175"/>
            <a:ext cx="541813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197100" y="4005263"/>
            <a:ext cx="5254625" cy="2232025"/>
          </a:xfrm>
          <a:prstGeom prst="rect">
            <a:avLst/>
          </a:prstGeom>
          <a:noFill/>
          <a:ln w="28575">
            <a:solidFill>
              <a:srgbClr val="CC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1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496944" cy="664797"/>
          </a:xfrm>
        </p:spPr>
        <p:txBody>
          <a:bodyPr>
            <a:noAutofit/>
          </a:bodyPr>
          <a:lstStyle/>
          <a:p>
            <a:pPr lvl="0" algn="ctr"/>
            <a:r>
              <a:rPr lang="zh-CN" altLang="en-US" b="1" dirty="0" smtClean="0">
                <a:solidFill>
                  <a:srgbClr val="FF0000"/>
                </a:solidFill>
              </a:rPr>
              <a:t>四、微课资源的制作与应用</a:t>
            </a:r>
            <a:r>
              <a:rPr lang="zh-CN" altLang="zh-CN" b="1" dirty="0">
                <a:solidFill>
                  <a:srgbClr val="FF0000"/>
                </a:solidFill>
              </a:rPr>
              <a:t/>
            </a:r>
            <a:br>
              <a:rPr lang="zh-CN" altLang="zh-CN" b="1" dirty="0">
                <a:solidFill>
                  <a:srgbClr val="FF0000"/>
                </a:solidFill>
              </a:rPr>
            </a:br>
            <a:endParaRPr lang="zh-CN" alt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27" y="1124744"/>
            <a:ext cx="712879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385763" y="355312"/>
            <a:ext cx="8229600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25" dirty="0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latin typeface="微软雅黑" pitchFamily="34" charset="-122"/>
                <a:ea typeface="微软雅黑" pitchFamily="34" charset="-122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Arial" charset="0"/>
              </a:defRPr>
            </a:lvl9pPr>
          </a:lstStyle>
          <a:p>
            <a:pPr eaLnBrk="1" hangingPunct="1"/>
            <a:r>
              <a:rPr lang="zh-CN" altLang="en-US" sz="3600" b="1" dirty="0" smtClean="0"/>
              <a:t> 我们的教育</a:t>
            </a:r>
          </a:p>
        </p:txBody>
      </p:sp>
    </p:spTree>
    <p:extLst>
      <p:ext uri="{BB962C8B-B14F-4D97-AF65-F5344CB8AC3E}">
        <p14:creationId xmlns:p14="http://schemas.microsoft.com/office/powerpoint/2010/main" val="24059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微课资源的制作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382000" cy="2908489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3000" dirty="0" smtClean="0"/>
              <a:t>1</a:t>
            </a:r>
            <a:r>
              <a:rPr lang="zh-CN" altLang="en-US" sz="3000" dirty="0" smtClean="0"/>
              <a:t>、使用快课工具</a:t>
            </a:r>
            <a:r>
              <a:rPr lang="en-US" altLang="zh-CN" sz="3000" dirty="0" smtClean="0"/>
              <a:t>+PPT</a:t>
            </a:r>
            <a:r>
              <a:rPr lang="zh-CN" altLang="en-US" sz="3000" dirty="0" smtClean="0"/>
              <a:t>录制；</a:t>
            </a:r>
            <a:endParaRPr lang="en-US" altLang="zh-CN" sz="3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000" dirty="0" smtClean="0"/>
              <a:t>2</a:t>
            </a:r>
            <a:r>
              <a:rPr lang="zh-CN" altLang="en-US" sz="3000" dirty="0" smtClean="0"/>
              <a:t>、使用拍摄设备直接录制教学视频；</a:t>
            </a:r>
            <a:endParaRPr lang="en-US" altLang="zh-CN" sz="3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000" dirty="0" smtClean="0"/>
              <a:t>3</a:t>
            </a:r>
            <a:r>
              <a:rPr lang="zh-CN" altLang="en-US" sz="3000" dirty="0" smtClean="0"/>
              <a:t>、使用电子白板软件录制（</a:t>
            </a:r>
            <a:r>
              <a:rPr lang="zh-CN" altLang="en-US" sz="3000" dirty="0" smtClean="0">
                <a:hlinkClick r:id="rId2" action="ppaction://hlinkfile"/>
              </a:rPr>
              <a:t>案例</a:t>
            </a:r>
            <a:r>
              <a:rPr lang="zh-CN" altLang="en-US" sz="3000" dirty="0" smtClean="0"/>
              <a:t>）；</a:t>
            </a:r>
            <a:endParaRPr lang="en-US" altLang="zh-CN" sz="3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3000" dirty="0" smtClean="0"/>
              <a:t>4</a:t>
            </a:r>
            <a:r>
              <a:rPr lang="zh-CN" altLang="en-US" sz="3000" dirty="0" smtClean="0"/>
              <a:t>、使用平板电脑</a:t>
            </a:r>
            <a:r>
              <a:rPr lang="en-US" altLang="zh-CN" sz="3000" dirty="0" smtClean="0"/>
              <a:t>+</a:t>
            </a:r>
            <a:r>
              <a:rPr lang="zh-CN" altLang="en-US" sz="3000" dirty="0"/>
              <a:t>“涂鸦”</a:t>
            </a:r>
            <a:r>
              <a:rPr lang="zh-CN" altLang="en-US" sz="3000" dirty="0" smtClean="0"/>
              <a:t>工具录制；</a:t>
            </a:r>
            <a:endParaRPr lang="en-US" altLang="zh-CN" sz="3000" dirty="0" smtClean="0"/>
          </a:p>
          <a:p>
            <a:pPr marL="627063" indent="-627063">
              <a:lnSpc>
                <a:spcPct val="110000"/>
              </a:lnSpc>
              <a:buNone/>
            </a:pPr>
            <a:r>
              <a:rPr lang="en-US" altLang="zh-CN" sz="3000" dirty="0"/>
              <a:t>5</a:t>
            </a:r>
            <a:r>
              <a:rPr lang="zh-CN" altLang="en-US" sz="3000" dirty="0" smtClean="0"/>
              <a:t>、使用录屏软件录制。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598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64797"/>
          </a:xfrm>
        </p:spPr>
        <p:txBody>
          <a:bodyPr/>
          <a:lstStyle/>
          <a:p>
            <a:r>
              <a:rPr lang="zh-CN" altLang="en-US" b="1" dirty="0" smtClean="0"/>
              <a:t>方法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：使用快课工具制作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700808"/>
            <a:ext cx="8382000" cy="39887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准备授课课件（</a:t>
            </a:r>
            <a:r>
              <a:rPr lang="en-US" altLang="zh-CN" dirty="0" smtClean="0"/>
              <a:t>PowerPoint</a:t>
            </a:r>
            <a:r>
              <a:rPr lang="zh-CN" altLang="en-US" dirty="0" smtClean="0"/>
              <a:t>格式</a:t>
            </a:r>
            <a:r>
              <a:rPr lang="zh-CN" altLang="en-US" dirty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打开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课件，应用快课工具逐页录制讲解；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加入互动活动元素，如互动练习题、测试等；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生成“快课”课程资源（可选</a:t>
            </a:r>
            <a:r>
              <a:rPr lang="en-US" altLang="zh-CN" dirty="0" smtClean="0"/>
              <a:t>Flash</a:t>
            </a:r>
            <a:r>
              <a:rPr lang="zh-CN" altLang="en-US" dirty="0" smtClean="0"/>
              <a:t>格式、</a:t>
            </a:r>
            <a:r>
              <a:rPr lang="en-US" altLang="zh-CN" dirty="0" smtClean="0"/>
              <a:t>HTML5</a:t>
            </a:r>
            <a:r>
              <a:rPr lang="zh-CN" altLang="en-US" dirty="0" smtClean="0"/>
              <a:t>等）。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486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制作过程演示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56784" cy="44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6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64797"/>
          </a:xfrm>
        </p:spPr>
        <p:txBody>
          <a:bodyPr/>
          <a:lstStyle/>
          <a:p>
            <a:r>
              <a:rPr lang="zh-CN" altLang="en-US" b="1" dirty="0" smtClean="0"/>
              <a:t>方法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：使用视频设备拍摄</a:t>
            </a:r>
            <a:endParaRPr lang="zh-CN" altLang="en-US" b="1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8" y="1484784"/>
            <a:ext cx="786207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6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讨论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4012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使用视频拍摄设备录制微课视频的注意问题：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构图</a:t>
            </a:r>
            <a:r>
              <a:rPr lang="en-US" altLang="zh-CN" dirty="0" smtClean="0"/>
              <a:t>(</a:t>
            </a:r>
            <a:r>
              <a:rPr lang="zh-CN" altLang="en-US" dirty="0" smtClean="0"/>
              <a:t>教师与讲义屏幕的比例</a:t>
            </a:r>
            <a:r>
              <a:rPr lang="en-US" altLang="zh-CN" dirty="0" smtClean="0"/>
              <a:t>)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灯光问题问题；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拾音问题；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教师讲稿问题；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8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方法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：使用电子白板录制</a:t>
            </a:r>
            <a:endParaRPr lang="zh-CN" altLang="en-US" b="1" dirty="0"/>
          </a:p>
        </p:txBody>
      </p:sp>
      <p:pic>
        <p:nvPicPr>
          <p:cNvPr id="4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1760" t="5702" r="61539" b="61604"/>
          <a:stretch>
            <a:fillRect/>
          </a:stretch>
        </p:blipFill>
        <p:spPr bwMode="auto">
          <a:xfrm>
            <a:off x="1043608" y="1412776"/>
            <a:ext cx="650476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3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09398"/>
          </a:xfrm>
        </p:spPr>
        <p:txBody>
          <a:bodyPr/>
          <a:lstStyle/>
          <a:p>
            <a:r>
              <a:rPr lang="zh-CN" altLang="en-US" sz="4400" b="1" dirty="0" smtClean="0"/>
              <a:t>方法</a:t>
            </a:r>
            <a:r>
              <a:rPr lang="en-US" altLang="zh-CN" sz="4400" b="1" dirty="0" smtClean="0"/>
              <a:t>4</a:t>
            </a:r>
            <a:r>
              <a:rPr lang="zh-CN" altLang="en-US" sz="4400" b="1" dirty="0" smtClean="0"/>
              <a:t>：可汗式微视频录制</a:t>
            </a:r>
            <a:endParaRPr lang="zh-CN" altLang="en-US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49219" cy="506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64797"/>
          </a:xfrm>
        </p:spPr>
        <p:txBody>
          <a:bodyPr/>
          <a:lstStyle/>
          <a:p>
            <a:r>
              <a:rPr lang="zh-CN" altLang="en-US" dirty="0" smtClean="0"/>
              <a:t>可汗</a:t>
            </a:r>
            <a:r>
              <a:rPr lang="zh-CN" altLang="en-US" dirty="0"/>
              <a:t>视频</a:t>
            </a:r>
            <a:r>
              <a:rPr lang="zh-CN" altLang="en-US" dirty="0" smtClean="0"/>
              <a:t>使用</a:t>
            </a:r>
            <a:r>
              <a:rPr lang="zh-CN" altLang="en-US" dirty="0"/>
              <a:t>的工具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4984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3000" dirty="0" smtClean="0"/>
              <a:t>录</a:t>
            </a:r>
            <a:r>
              <a:rPr lang="zh-CN" altLang="en-US" sz="3000" dirty="0"/>
              <a:t>屏软件</a:t>
            </a:r>
            <a:r>
              <a:rPr lang="en-US" altLang="zh-CN" sz="3000" dirty="0" err="1"/>
              <a:t>CamtasiaRecorder</a:t>
            </a:r>
            <a:endParaRPr lang="en-US" altLang="zh-CN" sz="3000" dirty="0"/>
          </a:p>
          <a:p>
            <a:pPr>
              <a:lnSpc>
                <a:spcPct val="110000"/>
              </a:lnSpc>
            </a:pPr>
            <a:r>
              <a:rPr lang="zh-CN" altLang="en-US" sz="3000" dirty="0"/>
              <a:t>手写板</a:t>
            </a:r>
            <a:r>
              <a:rPr lang="en-US" altLang="zh-CN" sz="3000" dirty="0"/>
              <a:t>Wacom </a:t>
            </a:r>
            <a:r>
              <a:rPr lang="en-US" altLang="zh-CN" sz="3000" dirty="0" err="1"/>
              <a:t>BambooTablet</a:t>
            </a:r>
            <a:endParaRPr lang="en-US" altLang="zh-CN" sz="3000" dirty="0"/>
          </a:p>
          <a:p>
            <a:pPr>
              <a:lnSpc>
                <a:spcPct val="110000"/>
              </a:lnSpc>
            </a:pPr>
            <a:r>
              <a:rPr lang="zh-CN" altLang="en-US" sz="3000" dirty="0"/>
              <a:t>免费绘图软件</a:t>
            </a:r>
            <a:r>
              <a:rPr lang="en-US" altLang="zh-CN" sz="3000" dirty="0" err="1"/>
              <a:t>SmoothDraw</a:t>
            </a:r>
            <a:endParaRPr lang="zh-CN" altLang="en-US" sz="3000" dirty="0"/>
          </a:p>
          <a:p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 l="17065" t="28113" r="41852" b="26732"/>
          <a:stretch/>
        </p:blipFill>
        <p:spPr bwMode="auto">
          <a:xfrm>
            <a:off x="3779912" y="3447302"/>
            <a:ext cx="4464496" cy="305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2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82000" cy="609398"/>
          </a:xfrm>
        </p:spPr>
        <p:txBody>
          <a:bodyPr/>
          <a:lstStyle/>
          <a:p>
            <a:pPr algn="ctr"/>
            <a:r>
              <a:rPr lang="zh-CN" altLang="en-US" sz="4400" b="1" dirty="0" smtClean="0"/>
              <a:t>微课资源的教学应用</a:t>
            </a:r>
            <a:endParaRPr lang="zh-CN" altLang="en-US" sz="4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350865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000" dirty="0" smtClean="0"/>
              <a:t>作为创新课程教学方式的变革手段（如翻转课堂式教学）；</a:t>
            </a:r>
            <a:endParaRPr lang="en-US" altLang="zh-CN" sz="3000" dirty="0" smtClean="0"/>
          </a:p>
          <a:p>
            <a:pPr>
              <a:lnSpc>
                <a:spcPct val="120000"/>
              </a:lnSpc>
            </a:pPr>
            <a:r>
              <a:rPr lang="zh-CN" altLang="en-US" sz="3000" dirty="0" smtClean="0"/>
              <a:t>作为混合式课程的组成部分，开展混合式课程教学实践；</a:t>
            </a:r>
            <a:endParaRPr lang="en-US" altLang="zh-CN" sz="3000" dirty="0" smtClean="0"/>
          </a:p>
          <a:p>
            <a:pPr>
              <a:lnSpc>
                <a:spcPct val="120000"/>
              </a:lnSpc>
            </a:pPr>
            <a:r>
              <a:rPr lang="zh-CN" altLang="en-US" sz="3000" dirty="0" smtClean="0"/>
              <a:t>作为公开教育资源，支持各种移动终端，开展移动学习实践。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7753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小结</a:t>
            </a:r>
            <a:endParaRPr lang="zh-CN" altLang="en-US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67544" y="1412776"/>
            <a:ext cx="8352928" cy="4395049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2800" b="1" dirty="0" smtClean="0"/>
              <a:t>视频教学资源是个性学习、在线学习、碎片化学习的重要手段，在国际广受关注，并取得巨大成功。</a:t>
            </a:r>
            <a:endParaRPr lang="en-US" altLang="zh-CN" sz="2800" b="1" dirty="0" smtClean="0"/>
          </a:p>
          <a:p>
            <a:pPr>
              <a:lnSpc>
                <a:spcPct val="140000"/>
              </a:lnSpc>
            </a:pPr>
            <a:r>
              <a:rPr lang="zh-CN" altLang="en-US" sz="2800" b="1" dirty="0" smtClean="0"/>
              <a:t>网络微课鼓励</a:t>
            </a:r>
            <a:r>
              <a:rPr lang="zh-CN" altLang="en-US" sz="2800" b="1" dirty="0"/>
              <a:t>学生选择最适合自己的方式接受新知识，通过技术手段</a:t>
            </a:r>
            <a:r>
              <a:rPr lang="zh-CN" altLang="zh-CN" sz="2800" b="1" dirty="0"/>
              <a:t>优化</a:t>
            </a:r>
            <a:r>
              <a:rPr lang="zh-CN" altLang="en-US" sz="2800" b="1" dirty="0"/>
              <a:t>教学流程、教学结构</a:t>
            </a:r>
            <a:r>
              <a:rPr lang="zh-CN" altLang="zh-CN" sz="2800" b="1" dirty="0" smtClean="0"/>
              <a:t>，</a:t>
            </a:r>
            <a:r>
              <a:rPr lang="zh-CN" altLang="en-US" sz="2800" b="1" dirty="0" smtClean="0"/>
              <a:t>能有效提高</a:t>
            </a:r>
            <a:r>
              <a:rPr lang="zh-CN" altLang="en-US" sz="2800" b="1" dirty="0"/>
              <a:t>课程教学质量</a:t>
            </a:r>
            <a:r>
              <a:rPr lang="zh-CN" altLang="zh-CN" sz="2800" b="1" dirty="0"/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 smtClean="0"/>
              <a:t>信息化教学资源的建设，应以变革课程教学模式</a:t>
            </a:r>
            <a:r>
              <a:rPr lang="zh-CN" altLang="zh-CN" sz="2800" b="1" dirty="0" smtClean="0"/>
              <a:t>，</a:t>
            </a:r>
            <a:r>
              <a:rPr lang="zh-CN" altLang="en-US" sz="2800" b="1" dirty="0"/>
              <a:t>推动学生</a:t>
            </a:r>
            <a:r>
              <a:rPr lang="zh-CN" altLang="en-US" sz="2800" b="1" dirty="0" smtClean="0"/>
              <a:t>学习方式转变为核心，提高人才培养质量。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12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54782363"/>
              </p:ext>
            </p:extLst>
          </p:nvPr>
        </p:nvGraphicFramePr>
        <p:xfrm>
          <a:off x="467544" y="1052736"/>
          <a:ext cx="82804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Foto" r:id="rId5" imgW="14180952" imgH="10076190" progId="">
                  <p:embed/>
                </p:oleObj>
              </mc:Choice>
              <mc:Fallback>
                <p:oleObj name="Photo Editor Foto" r:id="rId5" imgW="14180952" imgH="1007619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052736"/>
                        <a:ext cx="8280400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42988" y="1268760"/>
            <a:ext cx="2016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da-DK" sz="2000" dirty="0">
                <a:solidFill>
                  <a:srgbClr val="C00000"/>
                </a:solidFill>
                <a:ea typeface="黑体" pitchFamily="2" charset="-122"/>
              </a:rPr>
              <a:t>同学们，今天我要考一考你们：大家都要去爬后面那棵树！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83568" y="258637"/>
            <a:ext cx="7632848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363" eaLnBrk="1" latinLnBrk="0" hangingPunct="1">
              <a:lnSpc>
                <a:spcPct val="90000"/>
              </a:lnSpc>
              <a:buNone/>
              <a:defRPr lang="en-US" sz="4000" b="1" cap="none" spc="-125" dirty="0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微软雅黑" pitchFamily="34" charset="-122"/>
                <a:ea typeface="微软雅黑" pitchFamily="34" charset="-122"/>
                <a:cs typeface="Arial" charset="0"/>
              </a:defRPr>
            </a:lvl1pPr>
          </a:lstStyle>
          <a:p>
            <a:pPr algn="l"/>
            <a:r>
              <a:rPr lang="zh-CN" altLang="en-US" dirty="0" smtClean="0"/>
              <a:t>我们的</a:t>
            </a:r>
            <a:r>
              <a:rPr lang="zh-CN" altLang="en-US" dirty="0"/>
              <a:t>教学</a:t>
            </a:r>
          </a:p>
        </p:txBody>
      </p:sp>
    </p:spTree>
    <p:extLst>
      <p:ext uri="{BB962C8B-B14F-4D97-AF65-F5344CB8AC3E}">
        <p14:creationId xmlns:p14="http://schemas.microsoft.com/office/powerpoint/2010/main" val="775017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846" y="3068960"/>
            <a:ext cx="51333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谢 谢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！</a:t>
            </a:r>
            <a:endParaRPr lang="en-US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en-US" altLang="zh-CN" sz="2000" u="sng" dirty="0">
                <a:solidFill>
                  <a:srgbClr val="FF0000"/>
                </a:solidFill>
              </a:rPr>
              <a:t/>
            </a:r>
            <a:br>
              <a:rPr lang="en-US" altLang="zh-CN" sz="2000" u="sng" dirty="0">
                <a:solidFill>
                  <a:srgbClr val="FF0000"/>
                </a:solidFill>
              </a:rPr>
            </a:br>
            <a:r>
              <a:rPr lang="en-US" altLang="zh-CN" sz="2000" u="sng" dirty="0" smtClean="0">
                <a:solidFill>
                  <a:srgbClr val="FF0000"/>
                </a:solidFill>
                <a:hlinkClick r:id="rId3"/>
              </a:rPr>
              <a:t>keqingchao@126.com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 </a:t>
            </a:r>
            <a:endParaRPr lang="zh-CN" alt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5936" y="260648"/>
            <a:ext cx="516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hlinkClick r:id="rId4"/>
              </a:rPr>
              <a:t>www.u-learning.cn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222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 descr="http://www.sznews.com/humor/attachement/jpg/site3/20090508/00142245be340b6de11b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48"/>
            <a:ext cx="4860032" cy="58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偷拍同学上课超可爱的睡姿！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50622"/>
            <a:ext cx="4499992" cy="59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79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95536" y="1484785"/>
            <a:ext cx="8280920" cy="503131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000" dirty="0"/>
              <a:t>2007</a:t>
            </a:r>
            <a:r>
              <a:rPr lang="zh-CN" altLang="en-US" sz="3000" dirty="0"/>
              <a:t>年，美国科罗拉多州</a:t>
            </a:r>
            <a:r>
              <a:rPr lang="en-US" altLang="zh-CN" sz="3000" dirty="0" err="1" smtClean="0"/>
              <a:t>WoodlandPark</a:t>
            </a:r>
            <a:r>
              <a:rPr lang="zh-CN" altLang="en-US" sz="3000" dirty="0" smtClean="0"/>
              <a:t>学校的</a:t>
            </a:r>
            <a:r>
              <a:rPr lang="zh-CN" altLang="en-US" sz="3000" dirty="0"/>
              <a:t>化学老师 </a:t>
            </a:r>
            <a:r>
              <a:rPr lang="en-US" altLang="zh-CN" sz="3000" dirty="0"/>
              <a:t>Jonathan </a:t>
            </a:r>
            <a:r>
              <a:rPr lang="en-US" altLang="zh-CN" sz="3000" dirty="0" smtClean="0"/>
              <a:t>Bergmann</a:t>
            </a:r>
            <a:r>
              <a:rPr lang="zh-CN" altLang="en-US" sz="3000" dirty="0" smtClean="0"/>
              <a:t>和</a:t>
            </a:r>
            <a:r>
              <a:rPr lang="en-US" altLang="zh-CN" sz="3000" dirty="0" smtClean="0"/>
              <a:t>Aaron </a:t>
            </a:r>
            <a:r>
              <a:rPr lang="en-US" altLang="zh-CN" sz="3000" dirty="0" err="1" smtClean="0"/>
              <a:t>Sams</a:t>
            </a:r>
            <a:r>
              <a:rPr lang="zh-CN" altLang="zh-CN" sz="3000" dirty="0"/>
              <a:t>为那些耽误上课的</a:t>
            </a:r>
            <a:r>
              <a:rPr lang="zh-CN" altLang="zh-CN" sz="3000" dirty="0" smtClean="0"/>
              <a:t>学生</a:t>
            </a:r>
            <a:r>
              <a:rPr lang="zh-CN" altLang="en-US" sz="3000" dirty="0" smtClean="0"/>
              <a:t>，</a:t>
            </a:r>
            <a:r>
              <a:rPr lang="zh-CN" altLang="zh-CN" sz="3000" dirty="0"/>
              <a:t>录制在线视频</a:t>
            </a:r>
            <a:r>
              <a:rPr lang="zh-CN" altLang="zh-CN" sz="3000" dirty="0" smtClean="0"/>
              <a:t>课程</a:t>
            </a:r>
            <a:r>
              <a:rPr lang="zh-CN" altLang="en-US" sz="3000" dirty="0" smtClean="0"/>
              <a:t>，</a:t>
            </a:r>
            <a:r>
              <a:rPr lang="zh-CN" altLang="zh-CN" sz="3000" dirty="0" smtClean="0"/>
              <a:t>创造了</a:t>
            </a:r>
            <a:r>
              <a:rPr lang="zh-CN" altLang="en-US" sz="3000" dirty="0" smtClean="0"/>
              <a:t>“</a:t>
            </a:r>
            <a:r>
              <a:rPr lang="zh-CN" altLang="zh-CN" sz="3000" dirty="0" smtClean="0">
                <a:solidFill>
                  <a:srgbClr val="FF0000"/>
                </a:solidFill>
              </a:rPr>
              <a:t>翻转课堂</a:t>
            </a:r>
            <a:r>
              <a:rPr lang="zh-CN" altLang="en-US" sz="3000" dirty="0" smtClean="0">
                <a:solidFill>
                  <a:srgbClr val="FF0000"/>
                </a:solidFill>
              </a:rPr>
              <a:t>模式</a:t>
            </a:r>
            <a:r>
              <a:rPr lang="zh-CN" altLang="en-US" sz="3000" dirty="0" smtClean="0"/>
              <a:t>”（</a:t>
            </a:r>
            <a:r>
              <a:rPr lang="en-US" altLang="zh-CN" sz="3000" dirty="0" err="1"/>
              <a:t>FlippedClass</a:t>
            </a:r>
            <a:r>
              <a:rPr lang="en-US" altLang="zh-CN" sz="3000" dirty="0"/>
              <a:t> </a:t>
            </a:r>
            <a:r>
              <a:rPr lang="en-US" altLang="zh-CN" sz="3000" dirty="0" smtClean="0"/>
              <a:t>Model</a:t>
            </a:r>
            <a:r>
              <a:rPr lang="zh-CN" altLang="en-US" sz="3000" dirty="0" smtClean="0"/>
              <a:t>）</a:t>
            </a:r>
            <a:r>
              <a:rPr lang="en-US" altLang="zh-CN" sz="3000" dirty="0"/>
              <a:t> </a:t>
            </a:r>
            <a:r>
              <a:rPr lang="en-US" altLang="zh-CN" sz="3000" dirty="0" smtClean="0"/>
              <a:t>”</a:t>
            </a:r>
            <a:r>
              <a:rPr lang="zh-CN" altLang="en-US" sz="3000" dirty="0" smtClean="0"/>
              <a:t>。</a:t>
            </a:r>
            <a:endParaRPr lang="en-US" altLang="zh-CN" sz="3000" dirty="0" smtClean="0"/>
          </a:p>
          <a:p>
            <a:pPr>
              <a:lnSpc>
                <a:spcPct val="120000"/>
              </a:lnSpc>
            </a:pPr>
            <a:r>
              <a:rPr lang="zh-CN" altLang="en-US" sz="3000" dirty="0" smtClean="0"/>
              <a:t>美国的基金</a:t>
            </a:r>
            <a:r>
              <a:rPr lang="zh-CN" altLang="en-US" sz="3000" dirty="0"/>
              <a:t>公司分析员</a:t>
            </a:r>
            <a:r>
              <a:rPr lang="en-US" altLang="zh-CN" sz="3000" dirty="0"/>
              <a:t>Salman Khan</a:t>
            </a:r>
            <a:r>
              <a:rPr lang="zh-CN" altLang="en-US" sz="3000" dirty="0"/>
              <a:t>通过</a:t>
            </a:r>
            <a:r>
              <a:rPr lang="zh-CN" altLang="en-US" sz="3000" dirty="0" smtClean="0"/>
              <a:t>自己应用涂鸦工具制作的视频课件为表亲补课获得</a:t>
            </a:r>
            <a:r>
              <a:rPr lang="zh-CN" altLang="en-US" sz="3000" dirty="0"/>
              <a:t>巨大</a:t>
            </a:r>
            <a:r>
              <a:rPr lang="zh-CN" altLang="en-US" sz="3000" dirty="0" smtClean="0"/>
              <a:t>成功，创办了“</a:t>
            </a:r>
            <a:r>
              <a:rPr lang="zh-CN" altLang="en-US" sz="3000" dirty="0" smtClean="0">
                <a:solidFill>
                  <a:srgbClr val="FF0000"/>
                </a:solidFill>
              </a:rPr>
              <a:t>可汗学院</a:t>
            </a:r>
            <a:r>
              <a:rPr lang="zh-CN" altLang="en-US" sz="3000" dirty="0" smtClean="0"/>
              <a:t>”。</a:t>
            </a:r>
            <a:r>
              <a:rPr lang="en-US" altLang="zh-CN" sz="3000" dirty="0" smtClean="0"/>
              <a:t>2011</a:t>
            </a:r>
            <a:r>
              <a:rPr lang="zh-CN" altLang="en-US" sz="3000" dirty="0" smtClean="0"/>
              <a:t>年开始在全球大</a:t>
            </a:r>
            <a:r>
              <a:rPr lang="zh-CN" altLang="en-US" sz="3000" dirty="0"/>
              <a:t>热，引起全球教育界的关注与争论。</a:t>
            </a:r>
            <a:endParaRPr lang="en-US" altLang="zh-CN" sz="30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82000" cy="498598"/>
          </a:xfrm>
        </p:spPr>
        <p:txBody>
          <a:bodyPr/>
          <a:lstStyle/>
          <a:p>
            <a:r>
              <a:rPr lang="zh-CN" altLang="en-US" sz="3600" b="1" dirty="0" smtClean="0"/>
              <a:t>技术变革教学的成功模式：翻转课堂模式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499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382000" cy="5031314"/>
          </a:xfr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dirty="0"/>
              <a:t>目前美国每天有数十万学生晚上在家观看</a:t>
            </a:r>
            <a:r>
              <a:rPr lang="en-US" altLang="zh-CN" sz="3000" dirty="0"/>
              <a:t>Khan</a:t>
            </a:r>
            <a:r>
              <a:rPr lang="zh-CN" altLang="en-US" sz="3000" dirty="0"/>
              <a:t>学院的数学教学视频，第二天则跟同学一齐在教室做作业，遇到问题有老师和同学可以请教。这跟传统的“老师白天在教室上课，学生晚上回家做作业”的方式正好相反，被称为</a:t>
            </a:r>
            <a:r>
              <a:rPr lang="zh-CN" altLang="en-US" sz="3000" dirty="0" smtClean="0"/>
              <a:t>“翻转课堂”。</a:t>
            </a:r>
            <a:endParaRPr lang="en-US" altLang="zh-CN" sz="3000" dirty="0" smtClean="0"/>
          </a:p>
          <a:p>
            <a:pPr>
              <a:lnSpc>
                <a:spcPct val="120000"/>
              </a:lnSpc>
            </a:pPr>
            <a:r>
              <a:rPr lang="zh-CN" altLang="en-US" sz="3000" dirty="0" smtClean="0"/>
              <a:t>“翻转课堂”整合了直接传授与建构主义学习，面授与网络学习，自主学习与协作学习，让教师、课堂的角色产生了根本变化。</a:t>
            </a:r>
            <a:endParaRPr lang="en-US" altLang="zh-CN" sz="3000" dirty="0"/>
          </a:p>
        </p:txBody>
      </p:sp>
    </p:spTree>
    <p:extLst>
      <p:ext uri="{BB962C8B-B14F-4D97-AF65-F5344CB8AC3E}">
        <p14:creationId xmlns:p14="http://schemas.microsoft.com/office/powerpoint/2010/main" val="39796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\khan-acade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3915"/>
            <a:ext cx="8099346" cy="45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6187640589ccf4835a8a7fbb7c236773dd68f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0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7.9"/>
</p:tagLst>
</file>

<file path=ppt/theme/theme1.xml><?xml version="1.0" encoding="utf-8"?>
<a:theme xmlns:a="http://schemas.openxmlformats.org/drawingml/2006/main" name="4-01744_K-12_template">
  <a:themeElements>
    <a:clrScheme name="4-01744_light_scheme01">
      <a:dk1>
        <a:srgbClr val="000000"/>
      </a:dk1>
      <a:lt1>
        <a:srgbClr val="FFFFFF"/>
      </a:lt1>
      <a:dk2>
        <a:srgbClr val="329640"/>
      </a:dk2>
      <a:lt2>
        <a:srgbClr val="565656"/>
      </a:lt2>
      <a:accent1>
        <a:srgbClr val="808080"/>
      </a:accent1>
      <a:accent2>
        <a:srgbClr val="FF9929"/>
      </a:accent2>
      <a:accent3>
        <a:srgbClr val="FECB09"/>
      </a:accent3>
      <a:accent4>
        <a:srgbClr val="4295D1"/>
      </a:accent4>
      <a:accent5>
        <a:srgbClr val="007734"/>
      </a:accent5>
      <a:accent6>
        <a:srgbClr val="0A4981"/>
      </a:accent6>
      <a:hlink>
        <a:srgbClr val="4295D1"/>
      </a:hlink>
      <a:folHlink>
        <a:srgbClr val="0A4981"/>
      </a:folHlink>
    </a:clrScheme>
    <a:fontScheme name="Trebuchet -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4-01744_light_scheme01">
    <a:dk1>
      <a:srgbClr val="000000"/>
    </a:dk1>
    <a:lt1>
      <a:srgbClr val="FFFFFF"/>
    </a:lt1>
    <a:dk2>
      <a:srgbClr val="329640"/>
    </a:dk2>
    <a:lt2>
      <a:srgbClr val="565656"/>
    </a:lt2>
    <a:accent1>
      <a:srgbClr val="808080"/>
    </a:accent1>
    <a:accent2>
      <a:srgbClr val="FF9929"/>
    </a:accent2>
    <a:accent3>
      <a:srgbClr val="FECB09"/>
    </a:accent3>
    <a:accent4>
      <a:srgbClr val="4295D1"/>
    </a:accent4>
    <a:accent5>
      <a:srgbClr val="007734"/>
    </a:accent5>
    <a:accent6>
      <a:srgbClr val="0A4981"/>
    </a:accent6>
    <a:hlink>
      <a:srgbClr val="4295D1"/>
    </a:hlink>
    <a:folHlink>
      <a:srgbClr val="0A4981"/>
    </a:folHlink>
  </a:clrScheme>
</a:themeOverride>
</file>

<file path=ppt/theme/themeOverride2.xml><?xml version="1.0" encoding="utf-8"?>
<a:themeOverride xmlns:a="http://schemas.openxmlformats.org/drawingml/2006/main">
  <a:clrScheme name="4-01744_light_scheme01">
    <a:dk1>
      <a:srgbClr val="000000"/>
    </a:dk1>
    <a:lt1>
      <a:srgbClr val="FFFFFF"/>
    </a:lt1>
    <a:dk2>
      <a:srgbClr val="329640"/>
    </a:dk2>
    <a:lt2>
      <a:srgbClr val="565656"/>
    </a:lt2>
    <a:accent1>
      <a:srgbClr val="808080"/>
    </a:accent1>
    <a:accent2>
      <a:srgbClr val="FF9929"/>
    </a:accent2>
    <a:accent3>
      <a:srgbClr val="FECB09"/>
    </a:accent3>
    <a:accent4>
      <a:srgbClr val="4295D1"/>
    </a:accent4>
    <a:accent5>
      <a:srgbClr val="007734"/>
    </a:accent5>
    <a:accent6>
      <a:srgbClr val="0A4981"/>
    </a:accent6>
    <a:hlink>
      <a:srgbClr val="4295D1"/>
    </a:hlink>
    <a:folHlink>
      <a:srgbClr val="0A49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10222</TotalTime>
  <Words>1490</Words>
  <Application>Microsoft Office PowerPoint</Application>
  <PresentationFormat>全屏显示(4:3)</PresentationFormat>
  <Paragraphs>158</Paragraphs>
  <Slides>50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2" baseType="lpstr">
      <vt:lpstr>4-01744_K-12_template</vt:lpstr>
      <vt:lpstr>Photo Editor Foto</vt:lpstr>
      <vt:lpstr>“翻转课堂”教学新模式 ——微课设计与应用</vt:lpstr>
      <vt:lpstr>PowerPoint 演示文稿</vt:lpstr>
      <vt:lpstr>一、翻转课堂教学模式</vt:lpstr>
      <vt:lpstr>PowerPoint 演示文稿</vt:lpstr>
      <vt:lpstr>PowerPoint 演示文稿</vt:lpstr>
      <vt:lpstr>PowerPoint 演示文稿</vt:lpstr>
      <vt:lpstr>技术变革教学的成功模式：翻转课堂模式</vt:lpstr>
      <vt:lpstr>PowerPoint 演示文稿</vt:lpstr>
      <vt:lpstr>PowerPoint 演示文稿</vt:lpstr>
      <vt:lpstr>可汗学院的教学视频</vt:lpstr>
      <vt:lpstr>PowerPoint 演示文稿</vt:lpstr>
      <vt:lpstr>微课视频：</vt:lpstr>
      <vt:lpstr>教学活动:</vt:lpstr>
      <vt:lpstr>网络支撑环境</vt:lpstr>
      <vt:lpstr>支撑环境新技术：大数据</vt:lpstr>
      <vt:lpstr>PowerPoint 演示文稿</vt:lpstr>
      <vt:lpstr>PowerPoint 演示文稿</vt:lpstr>
      <vt:lpstr>未来教室</vt:lpstr>
      <vt:lpstr>PowerPoint 演示文稿</vt:lpstr>
      <vt:lpstr>小结</vt:lpstr>
      <vt:lpstr>二、什么微课资源  </vt:lpstr>
      <vt:lpstr>什么是微课视频</vt:lpstr>
      <vt:lpstr>什么是微课视频</vt:lpstr>
      <vt:lpstr>微课的特点</vt:lpstr>
      <vt:lpstr>微课的作用</vt:lpstr>
      <vt:lpstr>微课的作用</vt:lpstr>
      <vt:lpstr>请思考</vt:lpstr>
      <vt:lpstr>可汗学院视频资源的特点</vt:lpstr>
      <vt:lpstr>三、微课资源的设计  </vt:lpstr>
      <vt:lpstr>未来应用到教育的新技术</vt:lpstr>
      <vt:lpstr>技术发展给教育带来的机会</vt:lpstr>
      <vt:lpstr>无处不在的信息</vt:lpstr>
      <vt:lpstr>可穿戴的技术：Google 眼镜</vt:lpstr>
      <vt:lpstr>微课资源的设计</vt:lpstr>
      <vt:lpstr>微课设计活动</vt:lpstr>
      <vt:lpstr>PowerPoint 演示文稿</vt:lpstr>
      <vt:lpstr>微课设计案例一：</vt:lpstr>
      <vt:lpstr>微课设计案例二：</vt:lpstr>
      <vt:lpstr>四、微课资源的制作与应用 </vt:lpstr>
      <vt:lpstr>微课资源的制作</vt:lpstr>
      <vt:lpstr>方法1：使用快课工具制作</vt:lpstr>
      <vt:lpstr>制作过程演示</vt:lpstr>
      <vt:lpstr>方法2：使用视频设备拍摄</vt:lpstr>
      <vt:lpstr>讨论</vt:lpstr>
      <vt:lpstr>方法3：使用电子白板录制</vt:lpstr>
      <vt:lpstr>方法4：可汗式微视频录制</vt:lpstr>
      <vt:lpstr>可汗视频使用的工具</vt:lpstr>
      <vt:lpstr>微课资源的教学应用</vt:lpstr>
      <vt:lpstr>小结</vt:lpstr>
      <vt:lpstr>PowerPoint 演示文稿</vt:lpstr>
    </vt:vector>
  </TitlesOfParts>
  <Company>华南师范大学教育技术研究所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信息化发展</dc:title>
  <dc:creator>柯清超</dc:creator>
  <cp:lastModifiedBy>KE QC</cp:lastModifiedBy>
  <cp:revision>1843</cp:revision>
  <cp:lastPrinted>2011-04-08T23:39:09Z</cp:lastPrinted>
  <dcterms:created xsi:type="dcterms:W3CDTF">2000-05-19T23:03:36Z</dcterms:created>
  <dcterms:modified xsi:type="dcterms:W3CDTF">2013-08-08T11:58:52Z</dcterms:modified>
</cp:coreProperties>
</file>