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6"/>
  </p:handoutMasterIdLst>
  <p:sldIdLst>
    <p:sldId id="1027" r:id="rId3"/>
    <p:sldId id="1732" r:id="rId5"/>
    <p:sldId id="2241" r:id="rId6"/>
    <p:sldId id="2239" r:id="rId7"/>
    <p:sldId id="2240" r:id="rId8"/>
    <p:sldId id="1944" r:id="rId9"/>
    <p:sldId id="2319" r:id="rId10"/>
    <p:sldId id="2162" r:id="rId11"/>
    <p:sldId id="2064" r:id="rId12"/>
    <p:sldId id="2483" r:id="rId13"/>
    <p:sldId id="2429" r:id="rId14"/>
    <p:sldId id="2433" r:id="rId15"/>
    <p:sldId id="2435" r:id="rId16"/>
    <p:sldId id="2438" r:id="rId17"/>
    <p:sldId id="2445" r:id="rId18"/>
    <p:sldId id="2444" r:id="rId19"/>
    <p:sldId id="2446" r:id="rId20"/>
    <p:sldId id="2376" r:id="rId21"/>
    <p:sldId id="2161" r:id="rId22"/>
    <p:sldId id="2074" r:id="rId23"/>
    <p:sldId id="2075" r:id="rId24"/>
    <p:sldId id="1854" r:id="rId25"/>
    <p:sldId id="1856" r:id="rId26"/>
    <p:sldId id="1862" r:id="rId27"/>
    <p:sldId id="2067" r:id="rId28"/>
    <p:sldId id="2069" r:id="rId29"/>
    <p:sldId id="2163" r:id="rId30"/>
    <p:sldId id="2166" r:id="rId31"/>
    <p:sldId id="2123" r:id="rId32"/>
    <p:sldId id="1864" r:id="rId33"/>
    <p:sldId id="1858" r:id="rId34"/>
    <p:sldId id="1954" r:id="rId35"/>
    <p:sldId id="2126" r:id="rId36"/>
    <p:sldId id="2127" r:id="rId37"/>
    <p:sldId id="2208" r:id="rId38"/>
    <p:sldId id="2296" r:id="rId39"/>
    <p:sldId id="1956" r:id="rId40"/>
    <p:sldId id="1958" r:id="rId41"/>
    <p:sldId id="2167" r:id="rId42"/>
    <p:sldId id="1894" r:id="rId43"/>
    <p:sldId id="2028" r:id="rId44"/>
    <p:sldId id="2168" r:id="rId45"/>
    <p:sldId id="1928" r:id="rId46"/>
    <p:sldId id="1929" r:id="rId47"/>
    <p:sldId id="1932" r:id="rId48"/>
    <p:sldId id="1934" r:id="rId49"/>
    <p:sldId id="1937" r:id="rId50"/>
    <p:sldId id="1938" r:id="rId51"/>
    <p:sldId id="1939" r:id="rId52"/>
    <p:sldId id="2024" r:id="rId53"/>
    <p:sldId id="2453" r:id="rId54"/>
    <p:sldId id="1219" r:id="rId55"/>
  </p:sldIdLst>
  <p:sldSz cx="9144000" cy="6858000" type="screen4x3"/>
  <p:notesSz cx="7102475" cy="10231120"/>
  <p:kinsoku lang="zh-CN" invalStChars="!),.:;?]}、。—ˇ¨〃々～‖…’”〕〉》」』〗】∶！＂＇），．：；？］｀｜｝·" invalEndChars="([{‘“〔〈《「『〖【（［｛．·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66"/>
    <a:srgbClr val="CC0099"/>
    <a:srgbClr val="CC3300"/>
    <a:srgbClr val="CC0000"/>
    <a:srgbClr val="800000"/>
    <a:srgbClr val="FF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667" autoAdjust="0"/>
  </p:normalViewPr>
  <p:slideViewPr>
    <p:cSldViewPr>
      <p:cViewPr>
        <p:scale>
          <a:sx n="70" d="100"/>
          <a:sy n="70" d="100"/>
        </p:scale>
        <p:origin x="-1110" y="42"/>
      </p:cViewPr>
      <p:guideLst>
        <p:guide orient="horz" pos="2171"/>
        <p:guide pos="29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3030" y="-102"/>
      </p:cViewPr>
      <p:guideLst>
        <p:guide orient="horz" pos="3238"/>
        <p:guide pos="23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handoutMaster" Target="handoutMasters/handoutMaster1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02971-8849-9A4D-A957-04AAA2FE5D44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A3366E-F817-944C-A2A1-F5DA18E9D35F}">
      <dgm:prSet phldrT="[文本]" custT="1"/>
      <dgm:spPr/>
      <dgm:t>
        <a:bodyPr/>
        <a:lstStyle/>
        <a:p>
          <a:r>
            <a: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讲 授</a:t>
          </a:r>
          <a:r>
            <a:rPr lang="zh-CN" altLang="en-US" sz="2100" dirty="0" smtClean="0"/>
            <a:t>（</a:t>
          </a:r>
          <a:r>
            <a:rPr lang="en-US" altLang="zh-CN" sz="1600" b="1" dirty="0" smtClean="0">
              <a:solidFill>
                <a:schemeClr val="bg2"/>
              </a:solidFill>
            </a:rPr>
            <a:t>P</a:t>
          </a:r>
          <a:r>
            <a:rPr lang="en-US" altLang="zh-CN" sz="1600" dirty="0" smtClean="0"/>
            <a:t>resentation</a:t>
          </a:r>
          <a:r>
            <a:rPr lang="zh-CN" altLang="en-US" sz="2100" dirty="0" smtClean="0"/>
            <a:t>）</a:t>
          </a:r>
          <a:endParaRPr lang="zh-CN" altLang="en-US" sz="2100" dirty="0"/>
        </a:p>
      </dgm:t>
    </dgm:pt>
    <dgm:pt modelId="{09D400B6-5B0E-6D49-B7F0-A66E5D72E287}" cxnId="{BD65B435-0F04-6E49-9328-3358ECA2DBA1}" type="parTrans">
      <dgm:prSet/>
      <dgm:spPr/>
      <dgm:t>
        <a:bodyPr/>
        <a:lstStyle/>
        <a:p>
          <a:endParaRPr lang="zh-CN" altLang="en-US"/>
        </a:p>
      </dgm:t>
    </dgm:pt>
    <dgm:pt modelId="{232F3DD7-9EEC-F046-BE52-EBDD7CA9EC38}" cxnId="{BD65B435-0F04-6E49-9328-3358ECA2DBA1}" type="sibTrans">
      <dgm:prSet/>
      <dgm:spPr/>
      <dgm:t>
        <a:bodyPr/>
        <a:lstStyle/>
        <a:p>
          <a:endParaRPr lang="zh-CN" altLang="en-US"/>
        </a:p>
      </dgm:t>
    </dgm:pt>
    <dgm:pt modelId="{FCC518CC-BD5F-4440-9EFC-EC0FF00EA931}">
      <dgm:prSet phldrT="[文本]" custT="1"/>
      <dgm:spPr/>
      <dgm:t>
        <a:bodyPr/>
        <a:lstStyle/>
        <a:p>
          <a:r>
            <a: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吸 收</a:t>
          </a:r>
          <a:r>
            <a:rPr lang="zh-CN" altLang="en-US" sz="2200" dirty="0" smtClean="0"/>
            <a:t>（</a:t>
          </a:r>
          <a:r>
            <a:rPr lang="en-US" altLang="zh-CN" sz="1600" b="1" dirty="0" smtClean="0">
              <a:solidFill>
                <a:srgbClr val="0096FF"/>
              </a:solidFill>
            </a:rPr>
            <a:t>A</a:t>
          </a:r>
          <a:r>
            <a:rPr lang="en-US" altLang="zh-CN" sz="1600" dirty="0" smtClean="0"/>
            <a:t>ssimilation</a:t>
          </a:r>
          <a:r>
            <a:rPr lang="zh-CN" altLang="en-US" sz="2200" dirty="0" smtClean="0"/>
            <a:t>）</a:t>
          </a:r>
          <a:endParaRPr lang="zh-CN" altLang="en-US" sz="2200" dirty="0"/>
        </a:p>
      </dgm:t>
    </dgm:pt>
    <dgm:pt modelId="{B0A6656E-9A7A-0041-8F6B-A21EAE440CFB}" cxnId="{8FA94D31-DF04-0E4F-9E56-FA6EE8C9C413}" type="parTrans">
      <dgm:prSet/>
      <dgm:spPr/>
      <dgm:t>
        <a:bodyPr/>
        <a:lstStyle/>
        <a:p>
          <a:endParaRPr lang="zh-CN" altLang="en-US"/>
        </a:p>
      </dgm:t>
    </dgm:pt>
    <dgm:pt modelId="{AA47ECB3-3F50-9247-BB70-42B5F8C5A897}" cxnId="{8FA94D31-DF04-0E4F-9E56-FA6EE8C9C413}" type="sibTrans">
      <dgm:prSet/>
      <dgm:spPr/>
      <dgm:t>
        <a:bodyPr/>
        <a:lstStyle/>
        <a:p>
          <a:endParaRPr lang="zh-CN" altLang="en-US"/>
        </a:p>
      </dgm:t>
    </dgm:pt>
    <dgm:pt modelId="{F79193EE-2D7B-2942-AFA5-EB79D6EDB534}">
      <dgm:prSet phldrT="[文本]" custT="1"/>
      <dgm:spPr/>
      <dgm:t>
        <a:bodyPr/>
        <a:lstStyle/>
        <a:p>
          <a:r>
            <a: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rPr>
            <a:t>讨 论</a:t>
          </a:r>
          <a:r>
            <a:rPr lang="zh-CN" altLang="en-US" sz="2500" dirty="0" smtClean="0"/>
            <a:t> </a:t>
          </a:r>
          <a:r>
            <a:rPr lang="zh-CN" altLang="en-US" sz="2000" dirty="0" smtClean="0"/>
            <a:t>（</a:t>
          </a:r>
          <a:r>
            <a:rPr lang="en-US" altLang="zh-CN" sz="2000" b="1" dirty="0" smtClean="0">
              <a:solidFill>
                <a:srgbClr val="0096FF"/>
              </a:solidFill>
            </a:rPr>
            <a:t>D</a:t>
          </a:r>
          <a:r>
            <a:rPr lang="en-US" altLang="zh-CN" sz="2000" dirty="0" smtClean="0"/>
            <a:t>iscussion</a:t>
          </a:r>
          <a:r>
            <a:rPr lang="zh-CN" altLang="en-US" sz="2000" dirty="0" smtClean="0"/>
            <a:t>）</a:t>
          </a:r>
          <a:endParaRPr lang="zh-CN" altLang="en-US" sz="2000" dirty="0"/>
        </a:p>
      </dgm:t>
    </dgm:pt>
    <dgm:pt modelId="{39465224-BB64-5648-BE9A-23F3B978B3AF}" cxnId="{DD1C6572-13D3-2C43-A25E-B121A1A8223B}" type="parTrans">
      <dgm:prSet/>
      <dgm:spPr/>
      <dgm:t>
        <a:bodyPr/>
        <a:lstStyle/>
        <a:p>
          <a:endParaRPr lang="zh-CN" altLang="en-US"/>
        </a:p>
      </dgm:t>
    </dgm:pt>
    <dgm:pt modelId="{A6D4D2AC-D79E-B54A-B87D-3276512D98A2}" cxnId="{DD1C6572-13D3-2C43-A25E-B121A1A8223B}" type="sibTrans">
      <dgm:prSet/>
      <dgm:spPr/>
      <dgm:t>
        <a:bodyPr/>
        <a:lstStyle/>
        <a:p>
          <a:endParaRPr lang="zh-CN" altLang="en-US"/>
        </a:p>
      </dgm:t>
    </dgm:pt>
    <dgm:pt modelId="{6E6053B7-4FDB-F24B-AA32-96BB690A58DF}" type="pres">
      <dgm:prSet presAssocID="{A8802971-8849-9A4D-A957-04AAA2FE5D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367025A-C36F-094A-8C2D-6FAFC90A9F69}" type="pres">
      <dgm:prSet presAssocID="{87A3366E-F817-944C-A2A1-F5DA18E9D3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1B7BB4-10CC-E241-AFF7-EC6F537C7BD7}" type="pres">
      <dgm:prSet presAssocID="{232F3DD7-9EEC-F046-BE52-EBDD7CA9EC38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38D6A470-B342-F94F-A61C-83E1B432A17B}" type="pres">
      <dgm:prSet presAssocID="{232F3DD7-9EEC-F046-BE52-EBDD7CA9EC38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7BE8F92C-9E7B-C04D-9CD8-9F4246078372}" type="pres">
      <dgm:prSet presAssocID="{FCC518CC-BD5F-4440-9EFC-EC0FF00EA9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710285-5FCF-624C-92A7-F9165B48AE4A}" type="pres">
      <dgm:prSet presAssocID="{AA47ECB3-3F50-9247-BB70-42B5F8C5A897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191A672C-D2FA-B64E-8D1D-3E88A6DD4363}" type="pres">
      <dgm:prSet presAssocID="{AA47ECB3-3F50-9247-BB70-42B5F8C5A897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051F17E8-9BA3-634F-B355-8C12DB1D62BD}" type="pres">
      <dgm:prSet presAssocID="{F79193EE-2D7B-2942-AFA5-EB79D6EDB5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12FD620-A6FC-492C-A55F-7D01E662BE17}" type="presOf" srcId="{AA47ECB3-3F50-9247-BB70-42B5F8C5A897}" destId="{191A672C-D2FA-B64E-8D1D-3E88A6DD4363}" srcOrd="1" destOrd="0" presId="urn:microsoft.com/office/officeart/2005/8/layout/process1"/>
    <dgm:cxn modelId="{BD65B435-0F04-6E49-9328-3358ECA2DBA1}" srcId="{A8802971-8849-9A4D-A957-04AAA2FE5D44}" destId="{87A3366E-F817-944C-A2A1-F5DA18E9D35F}" srcOrd="0" destOrd="0" parTransId="{09D400B6-5B0E-6D49-B7F0-A66E5D72E287}" sibTransId="{232F3DD7-9EEC-F046-BE52-EBDD7CA9EC38}"/>
    <dgm:cxn modelId="{F10CDCDB-BB69-4B1C-929B-2A0A26776779}" type="presOf" srcId="{87A3366E-F817-944C-A2A1-F5DA18E9D35F}" destId="{9367025A-C36F-094A-8C2D-6FAFC90A9F69}" srcOrd="0" destOrd="0" presId="urn:microsoft.com/office/officeart/2005/8/layout/process1"/>
    <dgm:cxn modelId="{D5FB1C4D-79A0-40B8-8326-F2640F7DFF41}" type="presOf" srcId="{FCC518CC-BD5F-4440-9EFC-EC0FF00EA931}" destId="{7BE8F92C-9E7B-C04D-9CD8-9F4246078372}" srcOrd="0" destOrd="0" presId="urn:microsoft.com/office/officeart/2005/8/layout/process1"/>
    <dgm:cxn modelId="{AD7F5772-BAF9-4009-A525-3ED46E14BCA9}" type="presOf" srcId="{232F3DD7-9EEC-F046-BE52-EBDD7CA9EC38}" destId="{38D6A470-B342-F94F-A61C-83E1B432A17B}" srcOrd="1" destOrd="0" presId="urn:microsoft.com/office/officeart/2005/8/layout/process1"/>
    <dgm:cxn modelId="{A7B6BF12-FB06-42C4-A997-89DD214658BF}" type="presOf" srcId="{F79193EE-2D7B-2942-AFA5-EB79D6EDB534}" destId="{051F17E8-9BA3-634F-B355-8C12DB1D62BD}" srcOrd="0" destOrd="0" presId="urn:microsoft.com/office/officeart/2005/8/layout/process1"/>
    <dgm:cxn modelId="{DD1C6572-13D3-2C43-A25E-B121A1A8223B}" srcId="{A8802971-8849-9A4D-A957-04AAA2FE5D44}" destId="{F79193EE-2D7B-2942-AFA5-EB79D6EDB534}" srcOrd="2" destOrd="0" parTransId="{39465224-BB64-5648-BE9A-23F3B978B3AF}" sibTransId="{A6D4D2AC-D79E-B54A-B87D-3276512D98A2}"/>
    <dgm:cxn modelId="{D6AEBC57-3649-4D77-BF9D-C7DD52A792F2}" type="presOf" srcId="{A8802971-8849-9A4D-A957-04AAA2FE5D44}" destId="{6E6053B7-4FDB-F24B-AA32-96BB690A58DF}" srcOrd="0" destOrd="0" presId="urn:microsoft.com/office/officeart/2005/8/layout/process1"/>
    <dgm:cxn modelId="{8FA94D31-DF04-0E4F-9E56-FA6EE8C9C413}" srcId="{A8802971-8849-9A4D-A957-04AAA2FE5D44}" destId="{FCC518CC-BD5F-4440-9EFC-EC0FF00EA931}" srcOrd="1" destOrd="0" parTransId="{B0A6656E-9A7A-0041-8F6B-A21EAE440CFB}" sibTransId="{AA47ECB3-3F50-9247-BB70-42B5F8C5A897}"/>
    <dgm:cxn modelId="{5ED65792-9B3F-49C5-BCCF-D4F48AF31798}" type="presOf" srcId="{232F3DD7-9EEC-F046-BE52-EBDD7CA9EC38}" destId="{581B7BB4-10CC-E241-AFF7-EC6F537C7BD7}" srcOrd="0" destOrd="0" presId="urn:microsoft.com/office/officeart/2005/8/layout/process1"/>
    <dgm:cxn modelId="{B4FE3F9D-7ABC-45D8-AEC6-C7674CB23687}" type="presOf" srcId="{AA47ECB3-3F50-9247-BB70-42B5F8C5A897}" destId="{57710285-5FCF-624C-92A7-F9165B48AE4A}" srcOrd="0" destOrd="0" presId="urn:microsoft.com/office/officeart/2005/8/layout/process1"/>
    <dgm:cxn modelId="{FE20C24D-678E-4A53-9E67-1E5345C1A122}" type="presParOf" srcId="{6E6053B7-4FDB-F24B-AA32-96BB690A58DF}" destId="{9367025A-C36F-094A-8C2D-6FAFC90A9F69}" srcOrd="0" destOrd="0" presId="urn:microsoft.com/office/officeart/2005/8/layout/process1"/>
    <dgm:cxn modelId="{7D0DD4CE-5034-4550-9E6E-CCC54A45F77D}" type="presParOf" srcId="{6E6053B7-4FDB-F24B-AA32-96BB690A58DF}" destId="{581B7BB4-10CC-E241-AFF7-EC6F537C7BD7}" srcOrd="1" destOrd="0" presId="urn:microsoft.com/office/officeart/2005/8/layout/process1"/>
    <dgm:cxn modelId="{25BE16BA-5D54-41DC-9A36-0703EBC085D8}" type="presParOf" srcId="{581B7BB4-10CC-E241-AFF7-EC6F537C7BD7}" destId="{38D6A470-B342-F94F-A61C-83E1B432A17B}" srcOrd="0" destOrd="0" presId="urn:microsoft.com/office/officeart/2005/8/layout/process1"/>
    <dgm:cxn modelId="{EB903F71-E516-4D03-9053-DF8730889E99}" type="presParOf" srcId="{6E6053B7-4FDB-F24B-AA32-96BB690A58DF}" destId="{7BE8F92C-9E7B-C04D-9CD8-9F4246078372}" srcOrd="2" destOrd="0" presId="urn:microsoft.com/office/officeart/2005/8/layout/process1"/>
    <dgm:cxn modelId="{C895CEC1-4025-4A28-8482-08085E9B74B4}" type="presParOf" srcId="{6E6053B7-4FDB-F24B-AA32-96BB690A58DF}" destId="{57710285-5FCF-624C-92A7-F9165B48AE4A}" srcOrd="3" destOrd="0" presId="urn:microsoft.com/office/officeart/2005/8/layout/process1"/>
    <dgm:cxn modelId="{85D8DE80-500F-450D-B34E-3FA1F498509F}" type="presParOf" srcId="{57710285-5FCF-624C-92A7-F9165B48AE4A}" destId="{191A672C-D2FA-B64E-8D1D-3E88A6DD4363}" srcOrd="0" destOrd="0" presId="urn:microsoft.com/office/officeart/2005/8/layout/process1"/>
    <dgm:cxn modelId="{68A19FF1-A7BC-49A2-879E-891FA3FB2D1A}" type="presParOf" srcId="{6E6053B7-4FDB-F24B-AA32-96BB690A58DF}" destId="{051F17E8-9BA3-634F-B355-8C12DB1D62B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802971-8849-9A4D-A957-04AAA2FE5D44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7A3366E-F817-944C-A2A1-F5DA18E9D35F}">
      <dgm:prSet phldrT="[文本]"/>
      <dgm:spPr/>
      <dgm:t>
        <a:bodyPr/>
        <a:lstStyle/>
        <a:p>
          <a:r>
            <a: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rPr>
            <a:t>讲 授</a:t>
          </a:r>
          <a:r>
            <a:rPr lang="zh-CN" altLang="en-US" dirty="0" smtClean="0">
              <a:latin typeface="Times New Roman" panose="02020603050405020304"/>
              <a:cs typeface="Times New Roman" panose="02020603050405020304"/>
            </a:rPr>
            <a:t>（</a:t>
          </a:r>
          <a:r>
            <a:rPr lang="en-US" altLang="zh-CN" b="1" dirty="0" smtClean="0">
              <a:solidFill>
                <a:schemeClr val="bg2"/>
              </a:solidFill>
              <a:latin typeface="Times New Roman" panose="02020603050405020304"/>
              <a:cs typeface="Times New Roman" panose="02020603050405020304"/>
            </a:rPr>
            <a:t>P</a:t>
          </a:r>
          <a:r>
            <a:rPr lang="en-US" altLang="zh-CN" dirty="0" smtClean="0">
              <a:latin typeface="Times New Roman" panose="02020603050405020304"/>
              <a:cs typeface="Times New Roman" panose="02020603050405020304"/>
            </a:rPr>
            <a:t>resentation</a:t>
          </a:r>
          <a:r>
            <a:rPr lang="zh-CN" altLang="en-US" dirty="0" smtClean="0">
              <a:latin typeface="Times New Roman" panose="02020603050405020304"/>
              <a:cs typeface="Times New Roman" panose="02020603050405020304"/>
            </a:rPr>
            <a:t>）</a:t>
          </a:r>
          <a:endParaRPr lang="zh-CN" altLang="en-US" dirty="0">
            <a:latin typeface="Times New Roman" panose="02020603050405020304"/>
            <a:cs typeface="Times New Roman" panose="02020603050405020304"/>
          </a:endParaRPr>
        </a:p>
      </dgm:t>
    </dgm:pt>
    <dgm:pt modelId="{09D400B6-5B0E-6D49-B7F0-A66E5D72E287}" cxnId="{BD65B435-0F04-6E49-9328-3358ECA2DBA1}" type="parTrans">
      <dgm:prSet/>
      <dgm:spPr/>
      <dgm:t>
        <a:bodyPr/>
        <a:lstStyle/>
        <a:p>
          <a:endParaRPr lang="zh-CN" altLang="en-US"/>
        </a:p>
      </dgm:t>
    </dgm:pt>
    <dgm:pt modelId="{232F3DD7-9EEC-F046-BE52-EBDD7CA9EC38}" cxnId="{BD65B435-0F04-6E49-9328-3358ECA2DBA1}" type="sibTrans">
      <dgm:prSet/>
      <dgm:spPr/>
      <dgm:t>
        <a:bodyPr/>
        <a:lstStyle/>
        <a:p>
          <a:endParaRPr lang="zh-CN" altLang="en-US"/>
        </a:p>
      </dgm:t>
    </dgm:pt>
    <dgm:pt modelId="{FCC518CC-BD5F-4440-9EFC-EC0FF00EA931}">
      <dgm:prSet phldrT="[文本]"/>
      <dgm:spPr/>
      <dgm:t>
        <a:bodyPr/>
        <a:lstStyle/>
        <a:p>
          <a:r>
            <a: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rPr>
            <a:t>吸 收</a:t>
          </a:r>
          <a:r>
            <a:rPr lang="zh-CN" altLang="en-US" dirty="0" smtClean="0">
              <a:latin typeface="Times New Roman" panose="02020603050405020304"/>
              <a:cs typeface="Times New Roman" panose="02020603050405020304"/>
            </a:rPr>
            <a:t>（</a:t>
          </a:r>
          <a:r>
            <a:rPr lang="en-US" altLang="zh-CN" b="1" dirty="0" smtClean="0">
              <a:solidFill>
                <a:srgbClr val="0096FF"/>
              </a:solidFill>
              <a:latin typeface="Times New Roman" panose="02020603050405020304"/>
              <a:cs typeface="Times New Roman" panose="02020603050405020304"/>
            </a:rPr>
            <a:t>A</a:t>
          </a:r>
          <a:r>
            <a:rPr lang="en-US" altLang="zh-CN" dirty="0" smtClean="0">
              <a:latin typeface="Times New Roman" panose="02020603050405020304"/>
              <a:cs typeface="Times New Roman" panose="02020603050405020304"/>
            </a:rPr>
            <a:t>ssimilation</a:t>
          </a:r>
          <a:r>
            <a:rPr lang="zh-CN" altLang="en-US" dirty="0" smtClean="0">
              <a:latin typeface="Times New Roman" panose="02020603050405020304"/>
              <a:cs typeface="Times New Roman" panose="02020603050405020304"/>
            </a:rPr>
            <a:t>）</a:t>
          </a:r>
          <a:endParaRPr lang="zh-CN" altLang="en-US" dirty="0">
            <a:latin typeface="Times New Roman" panose="02020603050405020304"/>
            <a:cs typeface="Times New Roman" panose="02020603050405020304"/>
          </a:endParaRPr>
        </a:p>
      </dgm:t>
    </dgm:pt>
    <dgm:pt modelId="{B0A6656E-9A7A-0041-8F6B-A21EAE440CFB}" cxnId="{8FA94D31-DF04-0E4F-9E56-FA6EE8C9C413}" type="parTrans">
      <dgm:prSet/>
      <dgm:spPr/>
      <dgm:t>
        <a:bodyPr/>
        <a:lstStyle/>
        <a:p>
          <a:endParaRPr lang="zh-CN" altLang="en-US"/>
        </a:p>
      </dgm:t>
    </dgm:pt>
    <dgm:pt modelId="{AA47ECB3-3F50-9247-BB70-42B5F8C5A897}" cxnId="{8FA94D31-DF04-0E4F-9E56-FA6EE8C9C413}" type="sibTrans">
      <dgm:prSet/>
      <dgm:spPr/>
      <dgm:t>
        <a:bodyPr/>
        <a:lstStyle/>
        <a:p>
          <a:endParaRPr lang="zh-CN" altLang="en-US"/>
        </a:p>
      </dgm:t>
    </dgm:pt>
    <dgm:pt modelId="{F79193EE-2D7B-2942-AFA5-EB79D6EDB534}">
      <dgm:prSet phldrT="[文本]"/>
      <dgm:spPr/>
      <dgm:t>
        <a:bodyPr/>
        <a:lstStyle/>
        <a:p>
          <a:r>
            <a: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rPr>
            <a:t>讨 论</a:t>
          </a:r>
          <a:r>
            <a:rPr lang="zh-CN" altLang="en-US" b="0" dirty="0" smtClean="0"/>
            <a:t> </a:t>
          </a:r>
          <a:r>
            <a:rPr lang="zh-CN" altLang="en-US" dirty="0" smtClean="0">
              <a:latin typeface="Times New Roman" panose="02020603050405020304"/>
              <a:cs typeface="Times New Roman" panose="02020603050405020304"/>
            </a:rPr>
            <a:t>（</a:t>
          </a:r>
          <a:r>
            <a:rPr lang="en-US" altLang="zh-CN" b="1" dirty="0" smtClean="0">
              <a:solidFill>
                <a:srgbClr val="0096FF"/>
              </a:solidFill>
              <a:latin typeface="Times New Roman" panose="02020603050405020304"/>
              <a:cs typeface="Times New Roman" panose="02020603050405020304"/>
            </a:rPr>
            <a:t>D</a:t>
          </a:r>
          <a:r>
            <a:rPr lang="en-US" altLang="zh-CN" dirty="0" smtClean="0">
              <a:latin typeface="Times New Roman" panose="02020603050405020304"/>
              <a:cs typeface="Times New Roman" panose="02020603050405020304"/>
            </a:rPr>
            <a:t>iscussion</a:t>
          </a:r>
          <a:r>
            <a:rPr lang="zh-CN" altLang="en-US" dirty="0" smtClean="0">
              <a:latin typeface="Times New Roman" panose="02020603050405020304"/>
              <a:cs typeface="Times New Roman" panose="02020603050405020304"/>
            </a:rPr>
            <a:t>）</a:t>
          </a:r>
          <a:endParaRPr lang="zh-CN" altLang="en-US" dirty="0">
            <a:latin typeface="Times New Roman" panose="02020603050405020304"/>
            <a:cs typeface="Times New Roman" panose="02020603050405020304"/>
          </a:endParaRPr>
        </a:p>
      </dgm:t>
    </dgm:pt>
    <dgm:pt modelId="{39465224-BB64-5648-BE9A-23F3B978B3AF}" cxnId="{DD1C6572-13D3-2C43-A25E-B121A1A8223B}" type="parTrans">
      <dgm:prSet/>
      <dgm:spPr/>
      <dgm:t>
        <a:bodyPr/>
        <a:lstStyle/>
        <a:p>
          <a:endParaRPr lang="zh-CN" altLang="en-US"/>
        </a:p>
      </dgm:t>
    </dgm:pt>
    <dgm:pt modelId="{A6D4D2AC-D79E-B54A-B87D-3276512D98A2}" cxnId="{DD1C6572-13D3-2C43-A25E-B121A1A8223B}" type="sibTrans">
      <dgm:prSet/>
      <dgm:spPr/>
      <dgm:t>
        <a:bodyPr/>
        <a:lstStyle/>
        <a:p>
          <a:endParaRPr lang="zh-CN" altLang="en-US"/>
        </a:p>
      </dgm:t>
    </dgm:pt>
    <dgm:pt modelId="{6E6053B7-4FDB-F24B-AA32-96BB690A58DF}" type="pres">
      <dgm:prSet presAssocID="{A8802971-8849-9A4D-A957-04AAA2FE5D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367025A-C36F-094A-8C2D-6FAFC90A9F69}" type="pres">
      <dgm:prSet presAssocID="{87A3366E-F817-944C-A2A1-F5DA18E9D35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1B7BB4-10CC-E241-AFF7-EC6F537C7BD7}" type="pres">
      <dgm:prSet presAssocID="{232F3DD7-9EEC-F046-BE52-EBDD7CA9EC38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38D6A470-B342-F94F-A61C-83E1B432A17B}" type="pres">
      <dgm:prSet presAssocID="{232F3DD7-9EEC-F046-BE52-EBDD7CA9EC38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7BE8F92C-9E7B-C04D-9CD8-9F4246078372}" type="pres">
      <dgm:prSet presAssocID="{FCC518CC-BD5F-4440-9EFC-EC0FF00EA9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7710285-5FCF-624C-92A7-F9165B48AE4A}" type="pres">
      <dgm:prSet presAssocID="{AA47ECB3-3F50-9247-BB70-42B5F8C5A897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191A672C-D2FA-B64E-8D1D-3E88A6DD4363}" type="pres">
      <dgm:prSet presAssocID="{AA47ECB3-3F50-9247-BB70-42B5F8C5A897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051F17E8-9BA3-634F-B355-8C12DB1D62BD}" type="pres">
      <dgm:prSet presAssocID="{F79193EE-2D7B-2942-AFA5-EB79D6EDB5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76FB732-22C3-4B2D-95A9-F67B50324185}" type="presOf" srcId="{232F3DD7-9EEC-F046-BE52-EBDD7CA9EC38}" destId="{581B7BB4-10CC-E241-AFF7-EC6F537C7BD7}" srcOrd="0" destOrd="0" presId="urn:microsoft.com/office/officeart/2005/8/layout/process1"/>
    <dgm:cxn modelId="{8E17C10C-A394-4093-99F0-704671A43247}" type="presOf" srcId="{232F3DD7-9EEC-F046-BE52-EBDD7CA9EC38}" destId="{38D6A470-B342-F94F-A61C-83E1B432A17B}" srcOrd="1" destOrd="0" presId="urn:microsoft.com/office/officeart/2005/8/layout/process1"/>
    <dgm:cxn modelId="{BD65B435-0F04-6E49-9328-3358ECA2DBA1}" srcId="{A8802971-8849-9A4D-A957-04AAA2FE5D44}" destId="{87A3366E-F817-944C-A2A1-F5DA18E9D35F}" srcOrd="0" destOrd="0" parTransId="{09D400B6-5B0E-6D49-B7F0-A66E5D72E287}" sibTransId="{232F3DD7-9EEC-F046-BE52-EBDD7CA9EC38}"/>
    <dgm:cxn modelId="{4E732B29-F0E0-4C6D-96E8-F7336A307576}" type="presOf" srcId="{F79193EE-2D7B-2942-AFA5-EB79D6EDB534}" destId="{051F17E8-9BA3-634F-B355-8C12DB1D62BD}" srcOrd="0" destOrd="0" presId="urn:microsoft.com/office/officeart/2005/8/layout/process1"/>
    <dgm:cxn modelId="{DD1C6572-13D3-2C43-A25E-B121A1A8223B}" srcId="{A8802971-8849-9A4D-A957-04AAA2FE5D44}" destId="{F79193EE-2D7B-2942-AFA5-EB79D6EDB534}" srcOrd="2" destOrd="0" parTransId="{39465224-BB64-5648-BE9A-23F3B978B3AF}" sibTransId="{A6D4D2AC-D79E-B54A-B87D-3276512D98A2}"/>
    <dgm:cxn modelId="{747D68E5-8A02-4BBF-BD7E-93F4F2C40C32}" type="presOf" srcId="{87A3366E-F817-944C-A2A1-F5DA18E9D35F}" destId="{9367025A-C36F-094A-8C2D-6FAFC90A9F69}" srcOrd="0" destOrd="0" presId="urn:microsoft.com/office/officeart/2005/8/layout/process1"/>
    <dgm:cxn modelId="{43A02E66-0357-48E7-9D34-654CEB59F7CE}" type="presOf" srcId="{AA47ECB3-3F50-9247-BB70-42B5F8C5A897}" destId="{57710285-5FCF-624C-92A7-F9165B48AE4A}" srcOrd="0" destOrd="0" presId="urn:microsoft.com/office/officeart/2005/8/layout/process1"/>
    <dgm:cxn modelId="{8FA94D31-DF04-0E4F-9E56-FA6EE8C9C413}" srcId="{A8802971-8849-9A4D-A957-04AAA2FE5D44}" destId="{FCC518CC-BD5F-4440-9EFC-EC0FF00EA931}" srcOrd="1" destOrd="0" parTransId="{B0A6656E-9A7A-0041-8F6B-A21EAE440CFB}" sibTransId="{AA47ECB3-3F50-9247-BB70-42B5F8C5A897}"/>
    <dgm:cxn modelId="{D3CF276D-F8EA-4FE4-9B57-B277B6D07FFC}" type="presOf" srcId="{FCC518CC-BD5F-4440-9EFC-EC0FF00EA931}" destId="{7BE8F92C-9E7B-C04D-9CD8-9F4246078372}" srcOrd="0" destOrd="0" presId="urn:microsoft.com/office/officeart/2005/8/layout/process1"/>
    <dgm:cxn modelId="{F67E671C-D60D-44AD-B908-2A562F0931B5}" type="presOf" srcId="{A8802971-8849-9A4D-A957-04AAA2FE5D44}" destId="{6E6053B7-4FDB-F24B-AA32-96BB690A58DF}" srcOrd="0" destOrd="0" presId="urn:microsoft.com/office/officeart/2005/8/layout/process1"/>
    <dgm:cxn modelId="{D25C1B75-8EA5-4DE4-937F-AE4755A74A1F}" type="presOf" srcId="{AA47ECB3-3F50-9247-BB70-42B5F8C5A897}" destId="{191A672C-D2FA-B64E-8D1D-3E88A6DD4363}" srcOrd="1" destOrd="0" presId="urn:microsoft.com/office/officeart/2005/8/layout/process1"/>
    <dgm:cxn modelId="{104151C3-23D3-46B5-9D13-F30528194805}" type="presParOf" srcId="{6E6053B7-4FDB-F24B-AA32-96BB690A58DF}" destId="{9367025A-C36F-094A-8C2D-6FAFC90A9F69}" srcOrd="0" destOrd="0" presId="urn:microsoft.com/office/officeart/2005/8/layout/process1"/>
    <dgm:cxn modelId="{8734E16D-20F5-4A28-BCC9-8350B15236A7}" type="presParOf" srcId="{6E6053B7-4FDB-F24B-AA32-96BB690A58DF}" destId="{581B7BB4-10CC-E241-AFF7-EC6F537C7BD7}" srcOrd="1" destOrd="0" presId="urn:microsoft.com/office/officeart/2005/8/layout/process1"/>
    <dgm:cxn modelId="{5F99A1E5-A6A0-4E5E-B075-D8ACDF9B511D}" type="presParOf" srcId="{581B7BB4-10CC-E241-AFF7-EC6F537C7BD7}" destId="{38D6A470-B342-F94F-A61C-83E1B432A17B}" srcOrd="0" destOrd="0" presId="urn:microsoft.com/office/officeart/2005/8/layout/process1"/>
    <dgm:cxn modelId="{EA70F4DE-0954-4EE4-AB43-047FBF6DCEB6}" type="presParOf" srcId="{6E6053B7-4FDB-F24B-AA32-96BB690A58DF}" destId="{7BE8F92C-9E7B-C04D-9CD8-9F4246078372}" srcOrd="2" destOrd="0" presId="urn:microsoft.com/office/officeart/2005/8/layout/process1"/>
    <dgm:cxn modelId="{8E2D585D-7E2C-47A5-B8B9-1E47240DD2C5}" type="presParOf" srcId="{6E6053B7-4FDB-F24B-AA32-96BB690A58DF}" destId="{57710285-5FCF-624C-92A7-F9165B48AE4A}" srcOrd="3" destOrd="0" presId="urn:microsoft.com/office/officeart/2005/8/layout/process1"/>
    <dgm:cxn modelId="{32A1AE85-4ED1-4BB2-8A19-2DED5B7E6B93}" type="presParOf" srcId="{57710285-5FCF-624C-92A7-F9165B48AE4A}" destId="{191A672C-D2FA-B64E-8D1D-3E88A6DD4363}" srcOrd="0" destOrd="0" presId="urn:microsoft.com/office/officeart/2005/8/layout/process1"/>
    <dgm:cxn modelId="{B6DA7AA7-4EDE-450E-AE4D-9AA3F339214D}" type="presParOf" srcId="{6E6053B7-4FDB-F24B-AA32-96BB690A58DF}" destId="{051F17E8-9BA3-634F-B355-8C12DB1D62B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7025A-C36F-094A-8C2D-6FAFC90A9F69}">
      <dsp:nvSpPr>
        <dsp:cNvPr id="0" name=""/>
        <dsp:cNvSpPr/>
      </dsp:nvSpPr>
      <dsp:spPr>
        <a:xfrm>
          <a:off x="6665" y="1405781"/>
          <a:ext cx="1992146" cy="1195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微软雅黑"/>
              <a:ea typeface="微软雅黑"/>
              <a:cs typeface="微软雅黑"/>
            </a:rPr>
            <a:t>讲 授</a:t>
          </a:r>
          <a:r>
            <a:rPr lang="zh-CN" altLang="en-US" sz="2100" kern="1200" dirty="0" smtClean="0"/>
            <a:t>（</a:t>
          </a:r>
          <a:r>
            <a:rPr lang="en-US" altLang="zh-CN" sz="1600" b="1" kern="1200" dirty="0" smtClean="0">
              <a:solidFill>
                <a:schemeClr val="bg2"/>
              </a:solidFill>
            </a:rPr>
            <a:t>P</a:t>
          </a:r>
          <a:r>
            <a:rPr lang="en-US" altLang="zh-CN" sz="1600" kern="1200" dirty="0" smtClean="0"/>
            <a:t>resentation</a:t>
          </a:r>
          <a:r>
            <a:rPr lang="zh-CN" altLang="en-US" sz="2100" kern="1200" dirty="0" smtClean="0"/>
            <a:t>）</a:t>
          </a:r>
          <a:endParaRPr lang="zh-CN" altLang="en-US" sz="2100" kern="1200" dirty="0"/>
        </a:p>
      </dsp:txBody>
      <dsp:txXfrm>
        <a:off x="41674" y="1440790"/>
        <a:ext cx="1922128" cy="1125269"/>
      </dsp:txXfrm>
    </dsp:sp>
    <dsp:sp modelId="{581B7BB4-10CC-E241-AFF7-EC6F537C7BD7}">
      <dsp:nvSpPr>
        <dsp:cNvPr id="0" name=""/>
        <dsp:cNvSpPr/>
      </dsp:nvSpPr>
      <dsp:spPr>
        <a:xfrm>
          <a:off x="2198026" y="1756398"/>
          <a:ext cx="422335" cy="494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>
        <a:off x="2198026" y="1855208"/>
        <a:ext cx="295635" cy="296432"/>
      </dsp:txXfrm>
    </dsp:sp>
    <dsp:sp modelId="{7BE8F92C-9E7B-C04D-9CD8-9F4246078372}">
      <dsp:nvSpPr>
        <dsp:cNvPr id="0" name=""/>
        <dsp:cNvSpPr/>
      </dsp:nvSpPr>
      <dsp:spPr>
        <a:xfrm>
          <a:off x="2795670" y="1405781"/>
          <a:ext cx="1992146" cy="1195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微软雅黑"/>
              <a:ea typeface="微软雅黑"/>
              <a:cs typeface="微软雅黑"/>
            </a:rPr>
            <a:t>吸 收</a:t>
          </a:r>
          <a:r>
            <a:rPr lang="zh-CN" altLang="en-US" sz="2200" kern="1200" dirty="0" smtClean="0"/>
            <a:t>（</a:t>
          </a:r>
          <a:r>
            <a:rPr lang="en-US" altLang="zh-CN" sz="1600" b="1" kern="1200" dirty="0" smtClean="0">
              <a:solidFill>
                <a:srgbClr val="0096FF"/>
              </a:solidFill>
            </a:rPr>
            <a:t>A</a:t>
          </a:r>
          <a:r>
            <a:rPr lang="en-US" altLang="zh-CN" sz="1600" kern="1200" dirty="0" smtClean="0"/>
            <a:t>ssimilation</a:t>
          </a:r>
          <a:r>
            <a:rPr lang="zh-CN" altLang="en-US" sz="2200" kern="1200" dirty="0" smtClean="0"/>
            <a:t>）</a:t>
          </a:r>
          <a:endParaRPr lang="zh-CN" altLang="en-US" sz="2200" kern="1200" dirty="0"/>
        </a:p>
      </dsp:txBody>
      <dsp:txXfrm>
        <a:off x="2830679" y="1440790"/>
        <a:ext cx="1922128" cy="1125269"/>
      </dsp:txXfrm>
    </dsp:sp>
    <dsp:sp modelId="{57710285-5FCF-624C-92A7-F9165B48AE4A}">
      <dsp:nvSpPr>
        <dsp:cNvPr id="0" name=""/>
        <dsp:cNvSpPr/>
      </dsp:nvSpPr>
      <dsp:spPr>
        <a:xfrm>
          <a:off x="4987031" y="1756398"/>
          <a:ext cx="422335" cy="494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100" kern="1200"/>
        </a:p>
      </dsp:txBody>
      <dsp:txXfrm>
        <a:off x="4987031" y="1855208"/>
        <a:ext cx="295635" cy="296432"/>
      </dsp:txXfrm>
    </dsp:sp>
    <dsp:sp modelId="{051F17E8-9BA3-634F-B355-8C12DB1D62BD}">
      <dsp:nvSpPr>
        <dsp:cNvPr id="0" name=""/>
        <dsp:cNvSpPr/>
      </dsp:nvSpPr>
      <dsp:spPr>
        <a:xfrm>
          <a:off x="5584675" y="1405781"/>
          <a:ext cx="1992146" cy="1195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微软雅黑"/>
              <a:ea typeface="微软雅黑"/>
              <a:cs typeface="微软雅黑"/>
            </a:rPr>
            <a:t>讨 论</a:t>
          </a:r>
          <a:r>
            <a:rPr lang="zh-CN" altLang="en-US" sz="2500" kern="1200" dirty="0" smtClean="0"/>
            <a:t> </a:t>
          </a:r>
          <a:r>
            <a:rPr lang="zh-CN" altLang="en-US" sz="2000" kern="1200" dirty="0" smtClean="0"/>
            <a:t>（</a:t>
          </a:r>
          <a:r>
            <a:rPr lang="en-US" altLang="zh-CN" sz="2000" b="1" kern="1200" dirty="0" smtClean="0">
              <a:solidFill>
                <a:srgbClr val="0096FF"/>
              </a:solidFill>
            </a:rPr>
            <a:t>D</a:t>
          </a:r>
          <a:r>
            <a:rPr lang="en-US" altLang="zh-CN" sz="2000" kern="1200" dirty="0" smtClean="0"/>
            <a:t>iscussion</a:t>
          </a:r>
          <a:r>
            <a:rPr lang="zh-CN" altLang="en-US" sz="2000" kern="1200" dirty="0" smtClean="0"/>
            <a:t>）</a:t>
          </a:r>
          <a:endParaRPr lang="zh-CN" altLang="en-US" sz="2000" kern="1200" dirty="0"/>
        </a:p>
      </dsp:txBody>
      <dsp:txXfrm>
        <a:off x="5619684" y="1440790"/>
        <a:ext cx="1922128" cy="1125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67025A-C36F-094A-8C2D-6FAFC90A9F69}">
      <dsp:nvSpPr>
        <dsp:cNvPr id="0" name=""/>
        <dsp:cNvSpPr/>
      </dsp:nvSpPr>
      <dsp:spPr>
        <a:xfrm>
          <a:off x="6665" y="1405781"/>
          <a:ext cx="1992146" cy="1195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latin typeface="黑体"/>
              <a:ea typeface="黑体"/>
              <a:cs typeface="黑体"/>
            </a:rPr>
            <a:t>讲 授</a:t>
          </a:r>
          <a:r>
            <a:rPr lang="zh-CN" altLang="en-US" sz="2200" kern="1200" dirty="0" smtClean="0">
              <a:latin typeface="Times New Roman"/>
              <a:cs typeface="Times New Roman"/>
            </a:rPr>
            <a:t>（</a:t>
          </a:r>
          <a:r>
            <a:rPr lang="en-US" altLang="zh-CN" sz="2200" b="1" kern="1200" dirty="0" smtClean="0">
              <a:solidFill>
                <a:schemeClr val="bg2"/>
              </a:solidFill>
              <a:latin typeface="Times New Roman"/>
              <a:cs typeface="Times New Roman"/>
            </a:rPr>
            <a:t>P</a:t>
          </a:r>
          <a:r>
            <a:rPr lang="en-US" altLang="zh-CN" sz="2200" kern="1200" dirty="0" smtClean="0">
              <a:latin typeface="Times New Roman"/>
              <a:cs typeface="Times New Roman"/>
            </a:rPr>
            <a:t>resentation</a:t>
          </a:r>
          <a:r>
            <a:rPr lang="zh-CN" altLang="en-US" sz="2200" kern="1200" dirty="0" smtClean="0">
              <a:latin typeface="Times New Roman"/>
              <a:cs typeface="Times New Roman"/>
            </a:rPr>
            <a:t>）</a:t>
          </a:r>
          <a:endParaRPr lang="zh-CN" altLang="en-US" sz="2200" kern="1200" dirty="0">
            <a:latin typeface="Times New Roman"/>
            <a:cs typeface="Times New Roman"/>
          </a:endParaRPr>
        </a:p>
      </dsp:txBody>
      <dsp:txXfrm>
        <a:off x="41674" y="1440790"/>
        <a:ext cx="1922128" cy="1125269"/>
      </dsp:txXfrm>
    </dsp:sp>
    <dsp:sp modelId="{581B7BB4-10CC-E241-AFF7-EC6F537C7BD7}">
      <dsp:nvSpPr>
        <dsp:cNvPr id="0" name=""/>
        <dsp:cNvSpPr/>
      </dsp:nvSpPr>
      <dsp:spPr>
        <a:xfrm>
          <a:off x="2198026" y="1756398"/>
          <a:ext cx="422335" cy="494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2198026" y="1855208"/>
        <a:ext cx="295635" cy="296432"/>
      </dsp:txXfrm>
    </dsp:sp>
    <dsp:sp modelId="{7BE8F92C-9E7B-C04D-9CD8-9F4246078372}">
      <dsp:nvSpPr>
        <dsp:cNvPr id="0" name=""/>
        <dsp:cNvSpPr/>
      </dsp:nvSpPr>
      <dsp:spPr>
        <a:xfrm>
          <a:off x="2795670" y="1405781"/>
          <a:ext cx="1992146" cy="1195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latin typeface="黑体"/>
              <a:ea typeface="黑体"/>
              <a:cs typeface="黑体"/>
            </a:rPr>
            <a:t>吸 收</a:t>
          </a:r>
          <a:r>
            <a:rPr lang="zh-CN" altLang="en-US" sz="2200" kern="1200" dirty="0" smtClean="0">
              <a:latin typeface="Times New Roman"/>
              <a:cs typeface="Times New Roman"/>
            </a:rPr>
            <a:t>（</a:t>
          </a:r>
          <a:r>
            <a:rPr lang="en-US" altLang="zh-CN" sz="2200" b="1" kern="1200" dirty="0" smtClean="0">
              <a:solidFill>
                <a:srgbClr val="0096FF"/>
              </a:solidFill>
              <a:latin typeface="Times New Roman"/>
              <a:cs typeface="Times New Roman"/>
            </a:rPr>
            <a:t>A</a:t>
          </a:r>
          <a:r>
            <a:rPr lang="en-US" altLang="zh-CN" sz="2200" kern="1200" dirty="0" smtClean="0">
              <a:latin typeface="Times New Roman"/>
              <a:cs typeface="Times New Roman"/>
            </a:rPr>
            <a:t>ssimilation</a:t>
          </a:r>
          <a:r>
            <a:rPr lang="zh-CN" altLang="en-US" sz="2200" kern="1200" dirty="0" smtClean="0">
              <a:latin typeface="Times New Roman"/>
              <a:cs typeface="Times New Roman"/>
            </a:rPr>
            <a:t>）</a:t>
          </a:r>
          <a:endParaRPr lang="zh-CN" altLang="en-US" sz="2200" kern="1200" dirty="0">
            <a:latin typeface="Times New Roman"/>
            <a:cs typeface="Times New Roman"/>
          </a:endParaRPr>
        </a:p>
      </dsp:txBody>
      <dsp:txXfrm>
        <a:off x="2830679" y="1440790"/>
        <a:ext cx="1922128" cy="1125269"/>
      </dsp:txXfrm>
    </dsp:sp>
    <dsp:sp modelId="{57710285-5FCF-624C-92A7-F9165B48AE4A}">
      <dsp:nvSpPr>
        <dsp:cNvPr id="0" name=""/>
        <dsp:cNvSpPr/>
      </dsp:nvSpPr>
      <dsp:spPr>
        <a:xfrm>
          <a:off x="4987031" y="1756398"/>
          <a:ext cx="422335" cy="4940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/>
        </a:p>
      </dsp:txBody>
      <dsp:txXfrm>
        <a:off x="4987031" y="1855208"/>
        <a:ext cx="295635" cy="296432"/>
      </dsp:txXfrm>
    </dsp:sp>
    <dsp:sp modelId="{051F17E8-9BA3-634F-B355-8C12DB1D62BD}">
      <dsp:nvSpPr>
        <dsp:cNvPr id="0" name=""/>
        <dsp:cNvSpPr/>
      </dsp:nvSpPr>
      <dsp:spPr>
        <a:xfrm>
          <a:off x="5584675" y="1405781"/>
          <a:ext cx="1992146" cy="11952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63500" dir="2700000" sx="102000" sy="102000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glow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latin typeface="黑体"/>
              <a:ea typeface="黑体"/>
              <a:cs typeface="黑体"/>
            </a:rPr>
            <a:t>讨 论</a:t>
          </a:r>
          <a:r>
            <a:rPr lang="zh-CN" altLang="en-US" sz="2200" b="0" kern="1200" dirty="0" smtClean="0"/>
            <a:t> </a:t>
          </a:r>
          <a:r>
            <a:rPr lang="zh-CN" altLang="en-US" sz="2200" kern="1200" dirty="0" smtClean="0">
              <a:latin typeface="Times New Roman"/>
              <a:cs typeface="Times New Roman"/>
            </a:rPr>
            <a:t>（</a:t>
          </a:r>
          <a:r>
            <a:rPr lang="en-US" altLang="zh-CN" sz="2200" b="1" kern="1200" dirty="0" smtClean="0">
              <a:solidFill>
                <a:srgbClr val="0096FF"/>
              </a:solidFill>
              <a:latin typeface="Times New Roman"/>
              <a:cs typeface="Times New Roman"/>
            </a:rPr>
            <a:t>D</a:t>
          </a:r>
          <a:r>
            <a:rPr lang="en-US" altLang="zh-CN" sz="2200" kern="1200" dirty="0" smtClean="0">
              <a:latin typeface="Times New Roman"/>
              <a:cs typeface="Times New Roman"/>
            </a:rPr>
            <a:t>iscussion</a:t>
          </a:r>
          <a:r>
            <a:rPr lang="zh-CN" altLang="en-US" sz="2200" kern="1200" dirty="0" smtClean="0">
              <a:latin typeface="Times New Roman"/>
              <a:cs typeface="Times New Roman"/>
            </a:rPr>
            <a:t>）</a:t>
          </a:r>
          <a:endParaRPr lang="zh-CN" altLang="en-US" sz="2200" kern="1200" dirty="0">
            <a:latin typeface="Times New Roman"/>
            <a:cs typeface="Times New Roman"/>
          </a:endParaRPr>
        </a:p>
      </dsp:txBody>
      <dsp:txXfrm>
        <a:off x="5619684" y="1440790"/>
        <a:ext cx="1922128" cy="1125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853" cy="511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484" tIns="48242" rIns="96484" bIns="48242" numCol="1" anchor="t" anchorCtr="0" compatLnSpc="1"/>
          <a:lstStyle>
            <a:lvl1pPr>
              <a:defRPr kumimoji="1" sz="1300">
                <a:latin typeface="Tahoma" panose="020B060403050404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624" y="1"/>
            <a:ext cx="3077853" cy="511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484" tIns="48242" rIns="96484" bIns="48242" numCol="1" anchor="t" anchorCtr="0" compatLnSpc="1"/>
          <a:lstStyle>
            <a:lvl1pPr algn="r">
              <a:defRPr kumimoji="1" sz="1300">
                <a:latin typeface="Tahoma" panose="020B060403050404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82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9784"/>
            <a:ext cx="3077853" cy="511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484" tIns="48242" rIns="96484" bIns="48242" numCol="1" anchor="b" anchorCtr="0" compatLnSpc="1"/>
          <a:lstStyle>
            <a:lvl1pPr>
              <a:defRPr kumimoji="1" sz="1300">
                <a:latin typeface="Tahoma" panose="020B060403050404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624" y="9719784"/>
            <a:ext cx="3077853" cy="511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484" tIns="48242" rIns="96484" bIns="48242" numCol="1" anchor="b" anchorCtr="0" compatLnSpc="1"/>
          <a:lstStyle>
            <a:lvl1pPr algn="r">
              <a:defRPr kumimoji="1" sz="1300">
                <a:latin typeface="Tahoma" panose="020B0604030504040204" pitchFamily="34" charset="0"/>
              </a:defRPr>
            </a:lvl1pPr>
          </a:lstStyle>
          <a:p>
            <a:fld id="{0C1AC005-9B50-48B1-93EA-7F6E126E8CAB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853" cy="511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484" tIns="48242" rIns="96484" bIns="48242" numCol="1" anchor="t" anchorCtr="0" compatLnSpc="1"/>
          <a:lstStyle>
            <a:lvl1pPr>
              <a:defRPr kumimoji="1" sz="1300">
                <a:latin typeface="Tahoma" panose="020B060403050404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624" y="1"/>
            <a:ext cx="3077853" cy="511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484" tIns="48242" rIns="96484" bIns="48242" numCol="1" anchor="t" anchorCtr="0" compatLnSpc="1"/>
          <a:lstStyle>
            <a:lvl1pPr algn="r">
              <a:defRPr kumimoji="1" sz="1300">
                <a:latin typeface="Tahoma" panose="020B060403050404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365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772" y="4860722"/>
            <a:ext cx="5208934" cy="46032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484" tIns="48242" rIns="96484" bIns="48242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784"/>
            <a:ext cx="3077853" cy="511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484" tIns="48242" rIns="96484" bIns="48242" numCol="1" anchor="b" anchorCtr="0" compatLnSpc="1"/>
          <a:lstStyle>
            <a:lvl1pPr>
              <a:defRPr kumimoji="1" sz="1300">
                <a:latin typeface="Tahoma" panose="020B060403050404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365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624" y="9719784"/>
            <a:ext cx="3077853" cy="511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6484" tIns="48242" rIns="96484" bIns="48242" numCol="1" anchor="b" anchorCtr="0" compatLnSpc="1"/>
          <a:lstStyle>
            <a:lvl1pPr algn="r">
              <a:defRPr kumimoji="1" sz="1300">
                <a:latin typeface="Tahoma" panose="020B0604030504040204" pitchFamily="34" charset="0"/>
              </a:defRPr>
            </a:lvl1pPr>
          </a:lstStyle>
          <a:p>
            <a:fld id="{088C52BB-CAB3-4679-8A85-6D1B15C469E4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65C73-8A02-4B73-9460-928776E515CD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indent="0">
              <a:spcBef>
                <a:spcPct val="0"/>
              </a:spcBef>
            </a:pPr>
            <a:r>
              <a:rPr lang="zh-CN" altLang="en-US" dirty="0"/>
              <a:t>抽到教学方式创新</a:t>
            </a:r>
            <a:endParaRPr lang="zh-CN" altLang="en-US" dirty="0"/>
          </a:p>
        </p:txBody>
      </p:sp>
      <p:sp>
        <p:nvSpPr>
          <p:cNvPr id="286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99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99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6EE46-C358-4317-BA38-CA8384F9F553}" type="slidenum">
              <a:rPr lang="en-US" altLang="zh-CN" smtClean="0">
                <a:latin typeface="Arial" panose="020B0604020202020204" pitchFamily="34" charset="0"/>
              </a:rPr>
            </a:fld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altLang="zh-CN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804545" indent="-30924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38250" indent="-2476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32915" indent="-2476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228215" indent="-2476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7235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2188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7141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4209415" indent="-2476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0CAB39-B7D4-4275-BAB1-6DC1BE3679F4}" type="slidenum">
              <a:rPr lang="en-US" altLang="zh-CN" smtClean="0">
                <a:solidFill>
                  <a:srgbClr val="000000"/>
                </a:solidFill>
              </a:rPr>
            </a:fld>
            <a:endParaRPr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99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99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r>
              <a:rPr lang="zh-CN" altLang="en-US" dirty="0">
                <a:ea typeface="宋体" panose="02010600030101010101" pitchFamily="2" charset="-122"/>
              </a:rPr>
              <a:t>使用方法：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【</a:t>
            </a:r>
            <a:r>
              <a:rPr lang="zh-CN" altLang="en-US" dirty="0">
                <a:ea typeface="宋体" panose="02010600030101010101" pitchFamily="2" charset="-122"/>
              </a:rPr>
              <a:t>更改文字</a:t>
            </a:r>
            <a:r>
              <a:rPr lang="en-US" altLang="zh-CN" dirty="0">
                <a:ea typeface="宋体" panose="02010600030101010101" pitchFamily="2" charset="-122"/>
              </a:rPr>
              <a:t>】</a:t>
            </a:r>
            <a:r>
              <a:rPr lang="zh-CN" altLang="en-US" dirty="0">
                <a:ea typeface="宋体" panose="02010600030101010101" pitchFamily="2" charset="-122"/>
              </a:rPr>
              <a:t>：将标题框及正文框中的文字可直接改为您所需文字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【</a:t>
            </a:r>
            <a:r>
              <a:rPr lang="zh-CN" altLang="en-US" dirty="0">
                <a:ea typeface="宋体" panose="02010600030101010101" pitchFamily="2" charset="-122"/>
              </a:rPr>
              <a:t>更改图片</a:t>
            </a:r>
            <a:r>
              <a:rPr lang="en-US" altLang="zh-CN" dirty="0">
                <a:ea typeface="宋体" panose="02010600030101010101" pitchFamily="2" charset="-122"/>
              </a:rPr>
              <a:t>】</a:t>
            </a:r>
            <a:r>
              <a:rPr lang="zh-CN" altLang="en-US" dirty="0">
                <a:ea typeface="宋体" panose="02010600030101010101" pitchFamily="2" charset="-122"/>
              </a:rPr>
              <a:t>：点中图片</a:t>
            </a:r>
            <a:r>
              <a:rPr lang="en-US" altLang="zh-CN" dirty="0">
                <a:ea typeface="宋体" panose="02010600030101010101" pitchFamily="2" charset="-122"/>
              </a:rPr>
              <a:t>》</a:t>
            </a:r>
            <a:r>
              <a:rPr lang="zh-CN" altLang="en-US" dirty="0">
                <a:ea typeface="宋体" panose="02010600030101010101" pitchFamily="2" charset="-122"/>
              </a:rPr>
              <a:t>绘图工具</a:t>
            </a:r>
            <a:r>
              <a:rPr lang="en-US" altLang="zh-CN" dirty="0">
                <a:ea typeface="宋体" panose="02010600030101010101" pitchFamily="2" charset="-122"/>
              </a:rPr>
              <a:t>》</a:t>
            </a:r>
            <a:r>
              <a:rPr lang="zh-CN" altLang="en-US" dirty="0">
                <a:ea typeface="宋体" panose="02010600030101010101" pitchFamily="2" charset="-122"/>
              </a:rPr>
              <a:t>格式</a:t>
            </a:r>
            <a:r>
              <a:rPr lang="en-US" altLang="zh-CN" dirty="0">
                <a:ea typeface="宋体" panose="02010600030101010101" pitchFamily="2" charset="-122"/>
              </a:rPr>
              <a:t>》</a:t>
            </a:r>
            <a:r>
              <a:rPr lang="zh-CN" altLang="en-US" dirty="0">
                <a:ea typeface="宋体" panose="02010600030101010101" pitchFamily="2" charset="-122"/>
              </a:rPr>
              <a:t>填充</a:t>
            </a:r>
            <a:r>
              <a:rPr lang="en-US" altLang="zh-CN" dirty="0">
                <a:ea typeface="宋体" panose="02010600030101010101" pitchFamily="2" charset="-122"/>
              </a:rPr>
              <a:t>》</a:t>
            </a:r>
            <a:r>
              <a:rPr lang="zh-CN" altLang="en-US" dirty="0">
                <a:ea typeface="宋体" panose="02010600030101010101" pitchFamily="2" charset="-122"/>
              </a:rPr>
              <a:t>图片</a:t>
            </a:r>
            <a:r>
              <a:rPr lang="en-US" altLang="zh-CN" dirty="0">
                <a:ea typeface="宋体" panose="02010600030101010101" pitchFamily="2" charset="-122"/>
              </a:rPr>
              <a:t>》</a:t>
            </a:r>
            <a:r>
              <a:rPr lang="zh-CN" altLang="en-US" dirty="0">
                <a:ea typeface="宋体" panose="02010600030101010101" pitchFamily="2" charset="-122"/>
              </a:rPr>
              <a:t>选择您需要展示的图片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【</a:t>
            </a:r>
            <a:r>
              <a:rPr lang="zh-CN" altLang="en-US" dirty="0">
                <a:ea typeface="宋体" panose="02010600030101010101" pitchFamily="2" charset="-122"/>
              </a:rPr>
              <a:t>增加减少图片</a:t>
            </a:r>
            <a:r>
              <a:rPr lang="en-US" altLang="zh-CN" dirty="0">
                <a:ea typeface="宋体" panose="02010600030101010101" pitchFamily="2" charset="-122"/>
              </a:rPr>
              <a:t>】</a:t>
            </a:r>
            <a:r>
              <a:rPr lang="zh-CN" altLang="en-US" dirty="0">
                <a:ea typeface="宋体" panose="02010600030101010101" pitchFamily="2" charset="-122"/>
              </a:rPr>
              <a:t>：直接复制粘贴图片来增加图片数，复制后更改方法见</a:t>
            </a:r>
            <a:r>
              <a:rPr lang="en-US" altLang="zh-CN" dirty="0">
                <a:ea typeface="宋体" panose="02010600030101010101" pitchFamily="2" charset="-122"/>
              </a:rPr>
              <a:t>【</a:t>
            </a:r>
            <a:r>
              <a:rPr lang="zh-CN" altLang="en-US" dirty="0">
                <a:ea typeface="宋体" panose="02010600030101010101" pitchFamily="2" charset="-122"/>
              </a:rPr>
              <a:t>更改图片</a:t>
            </a:r>
            <a:r>
              <a:rPr lang="en-US" altLang="zh-CN" dirty="0">
                <a:ea typeface="宋体" panose="02010600030101010101" pitchFamily="2" charset="-122"/>
              </a:rPr>
              <a:t>】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【</a:t>
            </a:r>
            <a:r>
              <a:rPr lang="zh-CN" altLang="en-US" dirty="0">
                <a:ea typeface="宋体" panose="02010600030101010101" pitchFamily="2" charset="-122"/>
              </a:rPr>
              <a:t>更改图片色彩</a:t>
            </a:r>
            <a:r>
              <a:rPr lang="en-US" altLang="zh-CN" dirty="0">
                <a:ea typeface="宋体" panose="02010600030101010101" pitchFamily="2" charset="-122"/>
              </a:rPr>
              <a:t>】</a:t>
            </a:r>
            <a:r>
              <a:rPr lang="zh-CN" altLang="en-US" dirty="0">
                <a:ea typeface="宋体" panose="02010600030101010101" pitchFamily="2" charset="-122"/>
              </a:rPr>
              <a:t>：点中图片</a:t>
            </a:r>
            <a:r>
              <a:rPr lang="en-US" altLang="zh-CN" dirty="0">
                <a:ea typeface="宋体" panose="02010600030101010101" pitchFamily="2" charset="-122"/>
              </a:rPr>
              <a:t>》</a:t>
            </a:r>
            <a:r>
              <a:rPr lang="zh-CN" altLang="en-US" dirty="0">
                <a:ea typeface="宋体" panose="02010600030101010101" pitchFamily="2" charset="-122"/>
              </a:rPr>
              <a:t>图片工具</a:t>
            </a:r>
            <a:r>
              <a:rPr lang="en-US" altLang="zh-CN" dirty="0">
                <a:ea typeface="宋体" panose="02010600030101010101" pitchFamily="2" charset="-122"/>
              </a:rPr>
              <a:t>》</a:t>
            </a:r>
            <a:r>
              <a:rPr lang="zh-CN" altLang="en-US" dirty="0">
                <a:ea typeface="宋体" panose="02010600030101010101" pitchFamily="2" charset="-122"/>
              </a:rPr>
              <a:t>格式</a:t>
            </a:r>
            <a:r>
              <a:rPr lang="en-US" altLang="zh-CN" dirty="0">
                <a:ea typeface="宋体" panose="02010600030101010101" pitchFamily="2" charset="-122"/>
              </a:rPr>
              <a:t>》</a:t>
            </a:r>
            <a:r>
              <a:rPr lang="zh-CN" altLang="en-US" dirty="0">
                <a:ea typeface="宋体" panose="02010600030101010101" pitchFamily="2" charset="-122"/>
              </a:rPr>
              <a:t>色彩（重新着色）</a:t>
            </a:r>
            <a:r>
              <a:rPr lang="en-US" altLang="zh-CN" dirty="0">
                <a:ea typeface="宋体" panose="02010600030101010101" pitchFamily="2" charset="-122"/>
              </a:rPr>
              <a:t>》</a:t>
            </a:r>
            <a:r>
              <a:rPr lang="zh-CN" altLang="en-US" dirty="0">
                <a:ea typeface="宋体" panose="02010600030101010101" pitchFamily="2" charset="-122"/>
              </a:rPr>
              <a:t>选择您喜欢的色彩</a:t>
            </a:r>
            <a:br>
              <a:rPr lang="zh-CN" altLang="en-US" dirty="0">
                <a:ea typeface="宋体" panose="02010600030101010101" pitchFamily="2" charset="-122"/>
              </a:rPr>
            </a:br>
            <a:r>
              <a:rPr lang="zh-CN" altLang="en-US" dirty="0">
                <a:ea typeface="宋体" panose="02010600030101010101" pitchFamily="2" charset="-122"/>
              </a:rPr>
              <a:t>下载更多模板、视频教程：</a:t>
            </a:r>
            <a:r>
              <a:rPr lang="en-US" altLang="zh-CN" dirty="0">
                <a:ea typeface="宋体" panose="02010600030101010101" pitchFamily="2" charset="-122"/>
              </a:rPr>
              <a:t>http://www.mysoeasy.com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ea typeface="Arial" panose="020B0604020202020204" pitchFamily="34" charset="0"/>
              </a:rPr>
            </a:fld>
            <a:endParaRPr lang="zh-CN" altLang="en-US" sz="1200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p>
            <a:pPr lvl="0" indent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99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幻灯片图像占位符 849921"/>
          <p:cNvSpPr>
            <a:spLocks noTextEdit="1"/>
          </p:cNvSpPr>
          <p:nvPr>
            <p:ph type="sldImg"/>
          </p:nvPr>
        </p:nvSpPr>
        <p:spPr/>
      </p:sp>
      <p:sp>
        <p:nvSpPr>
          <p:cNvPr id="41986" name="文本占位符 849922"/>
          <p:cNvSpPr>
            <a:spLocks noGrp="1"/>
          </p:cNvSpPr>
          <p:nvPr>
            <p:ph type="body"/>
          </p:nvPr>
        </p:nvSpPr>
        <p:spPr/>
        <p:txBody>
          <a:bodyPr anchor="t"/>
          <a:p>
            <a:pPr lvl="0" indent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5292080" y="6581001"/>
            <a:ext cx="2192020" cy="287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江西师范大学</a:t>
            </a:r>
            <a:r>
              <a:rPr lang="zh-CN" altLang="en-US" sz="1200" baseline="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初等教育学院</a:t>
            </a:r>
            <a:endParaRPr lang="zh-CN" altLang="en-US" sz="12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5220072" y="6581001"/>
            <a:ext cx="3923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332509" y="721895"/>
            <a:ext cx="8445731" cy="54036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p>
            <a:pPr lvl="0" fontAlgn="base">
              <a:buClr>
                <a:srgbClr val="000000"/>
              </a:buClr>
            </a:pPr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p>
            <a:pPr lvl="0" fontAlgn="base">
              <a:buClr>
                <a:srgbClr val="000000"/>
              </a:buClr>
            </a:pPr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p>
            <a:pPr lvl="0" fontAlgn="base">
              <a:buClr>
                <a:srgbClr val="000000"/>
              </a:buClr>
            </a:pPr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正在关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0" y="6461125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0624B-4132-4C07-A011-18EA03D82F82}" type="datetimeFigureOut">
              <a:rPr lang="en-US"/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477000"/>
            <a:ext cx="3581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24600" y="6461125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30943-1DC8-469E-B762-02DA6239EDF4}" type="slidenum">
              <a:rPr 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背景图片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3132138" y="1066800"/>
            <a:ext cx="5478462" cy="19812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3962400" y="3657600"/>
            <a:ext cx="4572000" cy="16764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076950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0769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076950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6131-97E3-41A0-A876-10CF9EEEC15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文本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zh-CN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zh-CN" sz="1800" b="1" kern="12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3CD941-90B2-47FC-9220-91DB4541A68C}" type="datetimeFigureOut">
              <a:rPr altLang="en-US"/>
            </a:fld>
            <a:endParaRPr alt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090B9F7-5D39-40FD-9FA6-974D3D3CB62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showMasterSp="0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zh-CN" sz="2000" b="1"/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bg1"/>
                </a:solidFill>
              </a:defRPr>
            </a:lvl1pPr>
            <a:lvl2pPr eaLnBrk="1" latinLnBrk="0" hangingPunct="1">
              <a:defRPr kumimoji="0" lang="zh-CN" sz="2800">
                <a:solidFill>
                  <a:schemeClr val="bg1"/>
                </a:solidFill>
              </a:defRPr>
            </a:lvl2pPr>
            <a:lvl3pPr eaLnBrk="1" latinLnBrk="0" hangingPunct="1">
              <a:defRPr kumimoji="0" lang="zh-CN" sz="2400">
                <a:solidFill>
                  <a:schemeClr val="bg1"/>
                </a:solidFill>
              </a:defRPr>
            </a:lvl3pPr>
            <a:lvl4pPr eaLnBrk="1" latinLnBrk="0" hangingPunct="1">
              <a:defRPr kumimoji="0" lang="zh-CN" sz="2000">
                <a:solidFill>
                  <a:schemeClr val="bg1"/>
                </a:solidFill>
              </a:defRPr>
            </a:lvl4pPr>
            <a:lvl5pPr eaLnBrk="1" latinLnBrk="0" hangingPunct="1">
              <a:defRPr kumimoji="0" lang="zh-CN" sz="2000">
                <a:solidFill>
                  <a:schemeClr val="bg1"/>
                </a:solidFill>
              </a:defRPr>
            </a:lvl5pPr>
            <a:lvl6pPr eaLnBrk="1" latinLnBrk="0" hangingPunct="1">
              <a:defRPr kumimoji="0" lang="zh-CN" sz="2000"/>
            </a:lvl6pPr>
            <a:lvl7pPr eaLnBrk="1" latinLnBrk="0" hangingPunct="1">
              <a:defRPr kumimoji="0" lang="zh-CN" sz="2000"/>
            </a:lvl7pPr>
            <a:lvl8pPr eaLnBrk="1" latinLnBrk="0" hangingPunct="1">
              <a:defRPr kumimoji="0" lang="zh-CN" sz="2000"/>
            </a:lvl8pPr>
            <a:lvl9pPr eaLnBrk="1" latinLnBrk="0" hangingPunct="1">
              <a:defRPr kumimoji="0" lang="zh-CN"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zh-CN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zh-CN" sz="1200"/>
            </a:lvl2pPr>
            <a:lvl3pPr marL="914400" indent="0" eaLnBrk="1" latinLnBrk="0" hangingPunct="1">
              <a:buNone/>
              <a:defRPr kumimoji="0" lang="zh-CN" sz="1000"/>
            </a:lvl3pPr>
            <a:lvl4pPr marL="1371600" indent="0" eaLnBrk="1" latinLnBrk="0" hangingPunct="1">
              <a:buNone/>
              <a:defRPr kumimoji="0" lang="zh-CN" sz="900"/>
            </a:lvl4pPr>
            <a:lvl5pPr marL="1828800" indent="0" eaLnBrk="1" latinLnBrk="0" hangingPunct="1">
              <a:buNone/>
              <a:defRPr kumimoji="0" lang="zh-CN" sz="900"/>
            </a:lvl5pPr>
            <a:lvl6pPr marL="2286000" indent="0" eaLnBrk="1" latinLnBrk="0" hangingPunct="1">
              <a:buNone/>
              <a:defRPr kumimoji="0" lang="zh-CN" sz="900"/>
            </a:lvl6pPr>
            <a:lvl7pPr marL="2743200" indent="0" eaLnBrk="1" latinLnBrk="0" hangingPunct="1">
              <a:buNone/>
              <a:defRPr kumimoji="0" lang="zh-CN" sz="900"/>
            </a:lvl7pPr>
            <a:lvl8pPr marL="3200400" indent="0" eaLnBrk="1" latinLnBrk="0" hangingPunct="1">
              <a:buNone/>
              <a:defRPr kumimoji="0" lang="zh-CN" sz="900"/>
            </a:lvl8pPr>
            <a:lvl9pPr marL="3657600" indent="0" eaLnBrk="1" latinLnBrk="0" hangingPunct="1">
              <a:buNone/>
              <a:defRPr kumimoji="0" lang="zh-CN"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/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zh-CN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/>
            </a:fld>
            <a:endParaRPr kumimoji="0" lang="zh-C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showMasterSp="0">
  <p:cSld name="两栏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"/>
            <a:ext cx="6324600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zh-CN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zh-CN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zh-CN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zh-CN" sz="1800"/>
            </a:lvl6pPr>
            <a:lvl7pPr eaLnBrk="1" latinLnBrk="0" hangingPunct="1">
              <a:defRPr kumimoji="0" lang="zh-CN" sz="1800"/>
            </a:lvl7pPr>
            <a:lvl8pPr eaLnBrk="1" latinLnBrk="0" hangingPunct="1">
              <a:defRPr kumimoji="0" lang="zh-CN" sz="1800"/>
            </a:lvl8pPr>
            <a:lvl9pPr eaLnBrk="1" latinLnBrk="0" hangingPunct="1">
              <a:defRPr kumimoji="0" lang="zh-CN"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58050E-B668-4FA7-85AD-C750C80A6E9B}" type="datetimeFigureOut">
              <a:rPr/>
            </a:fld>
            <a:endParaRPr kumimoji="0" 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0D5ECE-8B49-45CD-BE81-EF81920D1969}" type="slidenum">
              <a:rPr/>
            </a:fld>
            <a:endParaRPr kumimoji="0" lang="zh-CN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5220072" y="6581001"/>
            <a:ext cx="3923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p>
            <a:pPr lvl="0" eaLnBrk="0" fontAlgn="base" hangingPunct="0">
              <a:spcBef>
                <a:spcPct val="50000"/>
              </a:spcBef>
            </a:pPr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p>
            <a:pPr lvl="0" eaLnBrk="0" fontAlgn="base" hangingPunct="0">
              <a:spcBef>
                <a:spcPct val="50000"/>
              </a:spcBef>
            </a:pPr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p>
            <a:pPr lvl="0" eaLnBrk="0" fontAlgn="base" hangingPunct="0">
              <a:spcBef>
                <a:spcPct val="50000"/>
              </a:spcBef>
            </a:pPr>
            <a:fld id="{9A0DB2DC-4C9A-4742-B13C-FB6460FD3503}" type="slidenum">
              <a:rPr 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p>
            <a:pPr lvl="0" eaLnBrk="0" fontAlgn="base" hangingPunct="0">
              <a:spcBef>
                <a:spcPct val="50000"/>
              </a:spcBef>
            </a:pPr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p>
            <a:pPr lvl="0" eaLnBrk="0" fontAlgn="base" hangingPunct="0">
              <a:spcBef>
                <a:spcPct val="50000"/>
              </a:spcBef>
            </a:pPr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p>
            <a:pPr lvl="0" eaLnBrk="0" fontAlgn="base" hangingPunct="0">
              <a:spcBef>
                <a:spcPct val="50000"/>
              </a:spcBef>
            </a:pPr>
            <a:fld id="{9A0DB2DC-4C9A-4742-B13C-FB6460FD3503}" type="slidenum">
              <a:rPr lang="zh-CN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5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>
          <a:ln w="3175">
            <a:noFill/>
          </a:ln>
          <a:gradFill>
            <a:gsLst>
              <a:gs pos="0">
                <a:schemeClr val="bg2"/>
              </a:gs>
              <a:gs pos="25000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5400000" scaled="0"/>
          </a:gradFill>
          <a:effectLst/>
          <a:latin typeface="微软雅黑" panose="020B0503020204020204" pitchFamily="34" charset="-122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396875" indent="-396875" algn="l" defTabSz="913765" rtl="0" eaLnBrk="1" latinLnBrk="0" hangingPunct="1">
        <a:lnSpc>
          <a:spcPct val="90000"/>
        </a:lnSpc>
        <a:spcBef>
          <a:spcPct val="20000"/>
        </a:spcBef>
        <a:buClr>
          <a:schemeClr val="bg2"/>
        </a:buClr>
        <a:buSzPct val="85000"/>
        <a:buFont typeface="Wingdings" panose="05000000000000000000" pitchFamily="2" charset="2"/>
        <a:buChar char="p"/>
        <a:defRPr sz="32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14400" indent="-396875" algn="l" defTabSz="913765" rtl="0" eaLnBrk="1" latinLnBrk="0" hangingPunct="1">
        <a:lnSpc>
          <a:spcPct val="90000"/>
        </a:lnSpc>
        <a:spcBef>
          <a:spcPct val="20000"/>
        </a:spcBef>
        <a:buClr>
          <a:schemeClr val="bg2"/>
        </a:buClr>
        <a:buSzPct val="85000"/>
        <a:buFont typeface="Wingdings" panose="05000000000000000000" pitchFamily="2" charset="2"/>
        <a:buChar char="p"/>
        <a:defRPr sz="28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259205" indent="-344805" algn="l" defTabSz="913765" rtl="0" eaLnBrk="1" latinLnBrk="0" hangingPunct="1">
        <a:lnSpc>
          <a:spcPct val="90000"/>
        </a:lnSpc>
        <a:spcBef>
          <a:spcPct val="20000"/>
        </a:spcBef>
        <a:buClr>
          <a:schemeClr val="bg2"/>
        </a:buClr>
        <a:buSzPct val="85000"/>
        <a:buFont typeface="Wingdings" panose="05000000000000000000" pitchFamily="2" charset="2"/>
        <a:buChar char="p"/>
        <a:defRPr sz="24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5280" indent="-346075" algn="l" defTabSz="913765" rtl="0" eaLnBrk="1" latinLnBrk="0" hangingPunct="1">
        <a:lnSpc>
          <a:spcPct val="90000"/>
        </a:lnSpc>
        <a:spcBef>
          <a:spcPct val="20000"/>
        </a:spcBef>
        <a:buClr>
          <a:schemeClr val="bg2"/>
        </a:buClr>
        <a:buSzPct val="85000"/>
        <a:buFont typeface="Wingdings" panose="05000000000000000000" pitchFamily="2" charset="2"/>
        <a:buChar char="p"/>
        <a:defRPr sz="24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941830" indent="-336550" algn="l" defTabSz="913765" rtl="0" eaLnBrk="1" latinLnBrk="0" hangingPunct="1">
        <a:lnSpc>
          <a:spcPct val="90000"/>
        </a:lnSpc>
        <a:spcBef>
          <a:spcPct val="20000"/>
        </a:spcBef>
        <a:buClr>
          <a:schemeClr val="bg2"/>
        </a:buClr>
        <a:buSzPct val="85000"/>
        <a:buFont typeface="Wingdings" panose="05000000000000000000" pitchFamily="2" charset="2"/>
        <a:buChar char="p"/>
        <a:defRPr sz="2400" kern="1200">
          <a:solidFill>
            <a:schemeClr val="tx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1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emf"/><Relationship Id="rId1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1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1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hdphoto" Target="../media/image34.png"/><Relationship Id="rId6" Type="http://schemas.openxmlformats.org/officeDocument/2006/relationships/image" Target="../media/image33.png"/><Relationship Id="rId5" Type="http://schemas.microsoft.com/office/2007/relationships/hdphoto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GIF"/><Relationship Id="rId2" Type="http://schemas.microsoft.com/office/2007/relationships/hdphoto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vmlDrawing" Target="../drawings/vmlDrawing6.v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5.emf"/><Relationship Id="rId1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image" Target="../media/image3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3.png"/><Relationship Id="rId1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49.png"/><Relationship Id="rId3" Type="http://schemas.openxmlformats.org/officeDocument/2006/relationships/image" Target="../media/image48.png"/><Relationship Id="rId2" Type="http://schemas.microsoft.com/office/2007/relationships/hdphoto" Target="../media/image47.png"/><Relationship Id="rId1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3.png"/><Relationship Id="rId7" Type="http://schemas.openxmlformats.org/officeDocument/2006/relationships/image" Target="../media/image52.png"/><Relationship Id="rId6" Type="http://schemas.openxmlformats.org/officeDocument/2006/relationships/image" Target="../media/image51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microsoft.com/office/2007/relationships/hdphoto" Target="../media/image16.png"/><Relationship Id="rId6" Type="http://schemas.openxmlformats.org/officeDocument/2006/relationships/image" Target="../media/image15.png"/><Relationship Id="rId5" Type="http://schemas.microsoft.com/office/2007/relationships/hdphoto" Target="../media/image14.png"/><Relationship Id="rId4" Type="http://schemas.openxmlformats.org/officeDocument/2006/relationships/image" Target="../media/image13.png"/><Relationship Id="rId3" Type="http://schemas.microsoft.com/office/2007/relationships/hdphoto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17.jpeg"/><Relationship Id="rId1" Type="http://schemas.openxmlformats.org/officeDocument/2006/relationships/hyperlink" Target="http://pic2.itiexue.net/pics/2010_7_8_32054_11432054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2"/>
          <p:cNvSpPr>
            <a:spLocks noGrp="1" noRot="1" noChangeArrowheads="1"/>
          </p:cNvSpPr>
          <p:nvPr>
            <p:ph type="subTitle" idx="1"/>
          </p:nvPr>
        </p:nvSpPr>
        <p:spPr>
          <a:xfrm>
            <a:off x="2304098" y="3571875"/>
            <a:ext cx="6089650" cy="110871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张同柏 博士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</a:t>
            </a:r>
            <a:endParaRPr lang="zh-CN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18679428068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（手机和微信）</a:t>
            </a:r>
            <a:endParaRPr lang="zh-CN" altLang="en-US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751786212@qq.com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1" name="Rectangle 13"/>
          <p:cNvSpPr>
            <a:spLocks noGrp="1" noRot="1" noChangeArrowheads="1"/>
          </p:cNvSpPr>
          <p:nvPr>
            <p:ph type="ctrTitle"/>
          </p:nvPr>
        </p:nvSpPr>
        <p:spPr>
          <a:xfrm>
            <a:off x="2304232" y="1326163"/>
            <a:ext cx="6839768" cy="1609090"/>
          </a:xfrm>
        </p:spPr>
        <p:txBody>
          <a:bodyPr/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基于</a:t>
            </a:r>
            <a:r>
              <a:rPr altLang="zh-C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“</a:t>
            </a:r>
            <a:r>
              <a:rPr lang="zh-CN" alt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导学案+</a:t>
            </a:r>
            <a:r>
              <a:rPr altLang="zh-C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PPT+</a:t>
            </a:r>
            <a:r>
              <a:rPr lang="zh-CN" alt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视频</a:t>
            </a:r>
            <a:r>
              <a:rPr altLang="zh-C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”</a:t>
            </a:r>
            <a:br>
              <a:rPr altLang="zh-C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</a:br>
            <a:r>
              <a:rPr lang="zh-CN" alt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的</a:t>
            </a:r>
            <a:r>
              <a:rPr lang="zh-CN" alt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sym typeface="+mn-ea"/>
              </a:rPr>
              <a:t> </a:t>
            </a:r>
            <a:r>
              <a:rPr lang="zh-CN" altLang="en-US" sz="4400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sym typeface="+mn-ea"/>
              </a:rPr>
              <a:t>翻转</a:t>
            </a:r>
            <a:r>
              <a:rPr lang="zh-CN" alt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或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舒体" panose="02010601030101010101" charset="-122"/>
                <a:ea typeface="方正舒体" panose="02010601030101010101" charset="-122"/>
              </a:rPr>
              <a:t>对分</a:t>
            </a:r>
            <a:r>
              <a:rPr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课堂</a:t>
            </a:r>
            <a:endParaRPr lang="zh-CN" alt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Text Box 14"/>
          <p:cNvSpPr txBox="1">
            <a:spLocks noChangeArrowheads="1"/>
          </p:cNvSpPr>
          <p:nvPr/>
        </p:nvSpPr>
        <p:spPr bwMode="auto">
          <a:xfrm>
            <a:off x="1835696" y="5157787"/>
            <a:ext cx="6624638" cy="48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江西师范大学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2017.03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5602" name="对象 25601"/>
          <p:cNvGraphicFramePr/>
          <p:nvPr/>
        </p:nvGraphicFramePr>
        <p:xfrm>
          <a:off x="52705" y="27305"/>
          <a:ext cx="9046210" cy="685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1461750" imgH="7731125" progId="Word.Document.8">
                  <p:embed/>
                </p:oleObj>
              </mc:Choice>
              <mc:Fallback>
                <p:oleObj name="" r:id="rId1" imgW="11461750" imgH="7731125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705" y="27305"/>
                        <a:ext cx="9046210" cy="68541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文本占位符 13314"/>
          <p:cNvSpPr>
            <a:spLocks noGrp="1"/>
          </p:cNvSpPr>
          <p:nvPr>
            <p:ph idx="1"/>
          </p:nvPr>
        </p:nvSpPr>
        <p:spPr>
          <a:xfrm>
            <a:off x="381000" y="1049655"/>
            <a:ext cx="6091555" cy="1562735"/>
          </a:xfrm>
          <a:noFill/>
          <a:ln>
            <a:noFill/>
          </a:ln>
        </p:spPr>
        <p:txBody>
          <a:bodyPr wrap="square" lIns="91440" tIns="45720" rIns="91440" bIns="45720" anchor="t"/>
          <a:p>
            <a:pPr>
              <a:lnSpc>
                <a:spcPct val="8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（一）学习目标</a:t>
            </a:r>
            <a:endParaRPr lang="zh-CN" altLang="en-US" sz="28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三维目标，</a:t>
            </a:r>
            <a:r>
              <a:rPr lang="zh-CN" altLang="en-US" sz="2400" dirty="0">
                <a:solidFill>
                  <a:schemeClr val="bg1"/>
                </a:solidFill>
              </a:rPr>
              <a:t>以课标为准绳，以学生为中心</a:t>
            </a:r>
            <a:endParaRPr lang="zh-CN" altLang="en-US" sz="24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>
                <a:solidFill>
                  <a:schemeClr val="bg1"/>
                </a:solidFill>
              </a:rPr>
              <a:t>全面、准确、具体，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sym typeface="+mn-ea"/>
              </a:rPr>
              <a:t>可操作，能达成</a:t>
            </a:r>
            <a:endParaRPr lang="zh-CN" altLang="en-US" sz="2800" dirty="0"/>
          </a:p>
        </p:txBody>
      </p:sp>
      <p:sp>
        <p:nvSpPr>
          <p:cNvPr id="10243" name="标题 13315"/>
          <p:cNvSpPr>
            <a:spLocks noGrp="1"/>
          </p:cNvSpPr>
          <p:nvPr>
            <p:ph type="title"/>
          </p:nvPr>
        </p:nvSpPr>
        <p:spPr>
          <a:xfrm>
            <a:off x="381000" y="358140"/>
            <a:ext cx="8229600" cy="607060"/>
          </a:xfrm>
          <a:noFill/>
          <a:ln>
            <a:noFill/>
          </a:ln>
        </p:spPr>
        <p:txBody>
          <a:bodyPr wrap="square" lIns="91440" tIns="45720" rIns="91440" bIns="45720" anchor="t"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200" b="1" dirty="0">
                <a:solidFill>
                  <a:schemeClr val="bg1"/>
                </a:solidFill>
              </a:rPr>
              <a:t>导学案的编制与使用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2290" name="文本占位符 15362"/>
          <p:cNvSpPr>
            <a:spLocks noGrp="1"/>
          </p:cNvSpPr>
          <p:nvPr/>
        </p:nvSpPr>
        <p:spPr>
          <a:xfrm>
            <a:off x="381000" y="3243580"/>
            <a:ext cx="8382000" cy="174688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396875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32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914400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8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5280" indent="-3460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941830" indent="-336550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（二）重点难点</a:t>
            </a:r>
            <a:endParaRPr lang="zh-CN" altLang="en-US" sz="2800" dirty="0"/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bg1"/>
                </a:solidFill>
              </a:rPr>
              <a:t>重点，最基本重要关键的知识、技能和方法。</a:t>
            </a:r>
            <a:endParaRPr lang="zh-CN" alt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bg1"/>
                </a:solidFill>
              </a:rPr>
              <a:t>难点，难以理解或领会的内容，较抽象复杂深奥。</a:t>
            </a:r>
            <a:endParaRPr lang="zh-CN" altLang="en-US" sz="24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zh-CN" altLang="en-US" sz="2400" dirty="0"/>
          </a:p>
        </p:txBody>
      </p:sp>
      <p:sp>
        <p:nvSpPr>
          <p:cNvPr id="13314" name="文本占位符 16386"/>
          <p:cNvSpPr>
            <a:spLocks noGrp="1"/>
          </p:cNvSpPr>
          <p:nvPr/>
        </p:nvSpPr>
        <p:spPr>
          <a:xfrm>
            <a:off x="381000" y="5135245"/>
            <a:ext cx="8382000" cy="12636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396875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32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914400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8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5280" indent="-3460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941830" indent="-336550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（三）知识链接</a:t>
            </a:r>
            <a:endParaRPr lang="zh-CN" altLang="en-US" dirty="0"/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bg1"/>
                </a:solidFill>
              </a:rPr>
              <a:t>融会贯通教材，准确把握学情</a:t>
            </a:r>
            <a:endParaRPr lang="zh-CN" alt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bg1"/>
                </a:solidFill>
              </a:rPr>
              <a:t>启发性，针对性。多样性，切忌“喧宾夺主”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43017" name="图片 43016" descr="861876378688345204"/>
          <p:cNvPicPr>
            <a:picLocks noChangeAspect="1"/>
          </p:cNvPicPr>
          <p:nvPr/>
        </p:nvPicPr>
        <p:blipFill>
          <a:blip r:embed="rId1"/>
          <a:srcRect l="6715" t="10571" r="17563" b="15492"/>
          <a:stretch>
            <a:fillRect/>
          </a:stretch>
        </p:blipFill>
        <p:spPr>
          <a:xfrm>
            <a:off x="6487795" y="1049655"/>
            <a:ext cx="2275205" cy="180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3314" grpId="0"/>
      <p:bldP spid="102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文本框 17409"/>
          <p:cNvSpPr txBox="1"/>
          <p:nvPr/>
        </p:nvSpPr>
        <p:spPr>
          <a:xfrm>
            <a:off x="4479925" y="5791200"/>
            <a:ext cx="1560513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案例：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9" name="文本占位符 17411"/>
          <p:cNvSpPr>
            <a:spLocks noGrp="1"/>
          </p:cNvSpPr>
          <p:nvPr>
            <p:ph idx="1"/>
          </p:nvPr>
        </p:nvSpPr>
        <p:spPr>
          <a:xfrm>
            <a:off x="323850" y="387350"/>
            <a:ext cx="8496300" cy="1898650"/>
          </a:xfrm>
          <a:noFill/>
          <a:ln>
            <a:noFill/>
          </a:ln>
        </p:spPr>
        <p:txBody>
          <a:bodyPr wrap="square" lIns="91440" tIns="45720" rIns="91440" bIns="45720" anchor="t"/>
          <a:p>
            <a:pPr>
              <a:lnSpc>
                <a:spcPct val="8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（四）学法指导</a:t>
            </a:r>
            <a:endParaRPr lang="zh-CN" altLang="en-US" sz="2800" dirty="0"/>
          </a:p>
          <a:p>
            <a:pPr>
              <a:lnSpc>
                <a:spcPct val="10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学法指导，使学生掌握学习方法并获得有效学习的能力。要明确、具体、具有可操作性，用行为动词语句。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15361" name="图片 18433" descr="IMG_20131217_0911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9108" y="4482465"/>
            <a:ext cx="3203575" cy="239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标题 18434"/>
          <p:cNvSpPr>
            <a:spLocks noGrp="1"/>
          </p:cNvSpPr>
          <p:nvPr>
            <p:ph type="title"/>
          </p:nvPr>
        </p:nvSpPr>
        <p:spPr>
          <a:xfrm>
            <a:off x="438438" y="2286296"/>
            <a:ext cx="8382000" cy="605155"/>
          </a:xfrm>
          <a:noFill/>
          <a:ln>
            <a:noFill/>
          </a:ln>
        </p:spPr>
        <p:txBody>
          <a:bodyPr wrap="square" lIns="91440" tIns="45720" rIns="91440" bIns="45720" anchor="t"/>
          <a:p>
            <a:r>
              <a:rPr lang="zh-CN" altLang="en-US" sz="3200" b="1" dirty="0"/>
              <a:t>课前独学</a:t>
            </a:r>
            <a:endParaRPr lang="zh-CN" altLang="en-US" sz="3200" b="1" dirty="0"/>
          </a:p>
        </p:txBody>
      </p:sp>
      <p:sp>
        <p:nvSpPr>
          <p:cNvPr id="18436" name="内容占位符 18435"/>
          <p:cNvSpPr>
            <a:spLocks noGrp="1"/>
          </p:cNvSpPr>
          <p:nvPr/>
        </p:nvSpPr>
        <p:spPr>
          <a:xfrm>
            <a:off x="381000" y="2981960"/>
            <a:ext cx="8382000" cy="2951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396875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32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914400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8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5280" indent="-3460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941830" indent="-336550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dirty="0"/>
              <a:t>1</a:t>
            </a:r>
            <a:r>
              <a:rPr lang="zh-CN" altLang="en-US" sz="2800" dirty="0"/>
              <a:t>、</a:t>
            </a:r>
            <a:r>
              <a:rPr lang="zh-CN" altLang="en-US" sz="2800" b="1" dirty="0"/>
              <a:t>看</a:t>
            </a:r>
            <a:r>
              <a:rPr lang="zh-CN" altLang="en-US" sz="2800" dirty="0"/>
              <a:t>：通读教材。</a:t>
            </a:r>
            <a:endParaRPr lang="zh-CN" altLang="en-US" sz="2800" dirty="0"/>
          </a:p>
          <a:p>
            <a:r>
              <a:rPr lang="en-US" altLang="zh-CN" sz="2800" dirty="0"/>
              <a:t>2</a:t>
            </a:r>
            <a:r>
              <a:rPr lang="zh-CN" altLang="en-US" sz="2800" dirty="0"/>
              <a:t>、</a:t>
            </a:r>
            <a:r>
              <a:rPr lang="zh-CN" altLang="en-US" sz="2800" b="1" dirty="0"/>
              <a:t>划</a:t>
            </a:r>
            <a:r>
              <a:rPr lang="zh-CN" altLang="en-US" sz="2800" dirty="0"/>
              <a:t>：用双色笔划记重点。</a:t>
            </a:r>
            <a:endParaRPr lang="zh-CN" altLang="en-US" sz="2800" dirty="0"/>
          </a:p>
          <a:p>
            <a:r>
              <a:rPr lang="en-US" altLang="zh-CN" sz="2800" dirty="0"/>
              <a:t>3</a:t>
            </a:r>
            <a:r>
              <a:rPr lang="zh-CN" altLang="en-US" sz="2800" dirty="0"/>
              <a:t>、</a:t>
            </a:r>
            <a:r>
              <a:rPr lang="zh-CN" altLang="en-US" sz="2800" b="1" dirty="0"/>
              <a:t>答</a:t>
            </a:r>
            <a:r>
              <a:rPr lang="zh-CN" altLang="en-US" sz="2800" dirty="0"/>
              <a:t>：回答教材中的思考、探究、云图中的问题。</a:t>
            </a:r>
            <a:endParaRPr lang="zh-CN" altLang="en-US" sz="2800" dirty="0"/>
          </a:p>
          <a:p>
            <a:r>
              <a:rPr lang="en-US" altLang="zh-CN" sz="2800" dirty="0"/>
              <a:t>4</a:t>
            </a:r>
            <a:r>
              <a:rPr lang="zh-CN" altLang="en-US" sz="2800" dirty="0"/>
              <a:t>、</a:t>
            </a:r>
            <a:r>
              <a:rPr lang="zh-CN" altLang="en-US" sz="2800" b="1" dirty="0"/>
              <a:t>做</a:t>
            </a:r>
            <a:r>
              <a:rPr lang="zh-CN" altLang="en-US" sz="2800" dirty="0"/>
              <a:t>：完成课本练习。</a:t>
            </a:r>
            <a:endParaRPr lang="zh-CN" altLang="en-US" sz="2800" dirty="0"/>
          </a:p>
          <a:p>
            <a:r>
              <a:rPr lang="en-US" altLang="zh-CN" sz="2800" dirty="0"/>
              <a:t>5</a:t>
            </a:r>
            <a:r>
              <a:rPr lang="zh-CN" altLang="en-US" sz="2800" dirty="0"/>
              <a:t>、</a:t>
            </a:r>
            <a:r>
              <a:rPr lang="zh-CN" altLang="en-US" sz="2800" b="1" dirty="0"/>
              <a:t>提</a:t>
            </a:r>
            <a:r>
              <a:rPr lang="zh-CN" altLang="en-US" sz="2800" dirty="0"/>
              <a:t>：提出“疑问”。</a:t>
            </a:r>
            <a:endParaRPr lang="zh-CN" altLang="en-US" sz="2800" dirty="0"/>
          </a:p>
          <a:p>
            <a:endParaRPr lang="zh-CN" altLang="en-US" dirty="0">
              <a:solidFill>
                <a:srgbClr val="FF9900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8436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1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8436">
                                            <p:txEl>
                                              <p:charRg st="1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24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8436">
                                            <p:txEl>
                                              <p:charRg st="24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54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8436">
                                            <p:txEl>
                                              <p:charRg st="54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66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8436">
                                            <p:txEl>
                                              <p:charRg st="66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build="p"/>
      <p:bldP spid="1433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385" name="对象 19457"/>
          <p:cNvGraphicFramePr/>
          <p:nvPr/>
        </p:nvGraphicFramePr>
        <p:xfrm>
          <a:off x="317500" y="0"/>
          <a:ext cx="8001000" cy="779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7905115" imgH="7712710" progId="Word.Document.8">
                  <p:embed/>
                </p:oleObj>
              </mc:Choice>
              <mc:Fallback>
                <p:oleObj name="" r:id="rId1" imgW="7905115" imgH="7712710" progId="Word.Documen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17500" y="0"/>
                        <a:ext cx="8001000" cy="77993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文本占位符 22530"/>
          <p:cNvSpPr>
            <a:spLocks noGrp="1"/>
          </p:cNvSpPr>
          <p:nvPr>
            <p:ph idx="1"/>
          </p:nvPr>
        </p:nvSpPr>
        <p:spPr>
          <a:xfrm>
            <a:off x="381000" y="2372995"/>
            <a:ext cx="8382000" cy="1271905"/>
          </a:xfrm>
          <a:noFill/>
          <a:ln>
            <a:noFill/>
          </a:ln>
        </p:spPr>
        <p:txBody>
          <a:bodyPr wrap="square" lIns="91440" tIns="45720" rIns="91440" bIns="45720" anchor="t"/>
          <a:p>
            <a:pPr>
              <a:lnSpc>
                <a:spcPct val="9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（六）质疑问难</a:t>
            </a:r>
            <a:endParaRPr lang="zh-CN" altLang="en-US" sz="2800" dirty="0"/>
          </a:p>
          <a:p>
            <a:pPr>
              <a:lnSpc>
                <a:spcPct val="90000"/>
              </a:lnSpc>
            </a:pPr>
            <a:r>
              <a:rPr lang="zh-CN" altLang="en-US" sz="2400" dirty="0">
                <a:solidFill>
                  <a:schemeClr val="bg1"/>
                </a:solidFill>
              </a:rPr>
              <a:t>鼓励学生</a:t>
            </a:r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勇于提问</a:t>
            </a:r>
            <a:r>
              <a:rPr lang="zh-CN" altLang="en-US" sz="2400" dirty="0">
                <a:solidFill>
                  <a:schemeClr val="bg1"/>
                </a:solidFill>
              </a:rPr>
              <a:t>，会质疑，会表达。要求具体化，有会对性，开放性。学会延时存疑。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2531" name="文本占位符 24579"/>
          <p:cNvSpPr>
            <a:spLocks noGrp="1"/>
          </p:cNvSpPr>
          <p:nvPr/>
        </p:nvSpPr>
        <p:spPr>
          <a:xfrm>
            <a:off x="381000" y="3788410"/>
            <a:ext cx="8382000" cy="8985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396875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32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914400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8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5280" indent="-3460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941830" indent="-336550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（七）达标检测</a:t>
            </a:r>
            <a:endParaRPr lang="zh-CN" altLang="en-US" sz="2800" dirty="0"/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bg1"/>
                </a:solidFill>
              </a:rPr>
              <a:t>科学性，目的性，针对性，</a:t>
            </a:r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梯度性，</a:t>
            </a:r>
            <a:r>
              <a:rPr lang="zh-CN" altLang="en-US" sz="2400" dirty="0">
                <a:solidFill>
                  <a:schemeClr val="bg1"/>
                </a:solidFill>
              </a:rPr>
              <a:t>新颖性，评价性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4578" name="文本占位符 26626"/>
          <p:cNvSpPr>
            <a:spLocks noGrp="1"/>
          </p:cNvSpPr>
          <p:nvPr/>
        </p:nvSpPr>
        <p:spPr>
          <a:xfrm>
            <a:off x="381000" y="4830445"/>
            <a:ext cx="8382000" cy="1993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396875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32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914400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8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5280" indent="-3460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941830" indent="-336550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（八）学习小结</a:t>
            </a:r>
            <a:endParaRPr lang="zh-CN" altLang="en-US" sz="2800" dirty="0"/>
          </a:p>
          <a:p>
            <a:pPr>
              <a:lnSpc>
                <a:spcPct val="80000"/>
              </a:lnSpc>
            </a:pPr>
            <a:r>
              <a:rPr lang="zh-CN" altLang="en-US" sz="2400" dirty="0">
                <a:solidFill>
                  <a:schemeClr val="bg1"/>
                </a:solidFill>
              </a:rPr>
              <a:t>１、对知识归纳梳理，系统化，掌握和应用。</a:t>
            </a:r>
            <a:endParaRPr lang="zh-CN" alt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400" dirty="0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、有助于对学习过程进行评价。</a:t>
            </a:r>
            <a:endParaRPr lang="zh-CN" altLang="en-US" sz="2400" dirty="0">
              <a:solidFill>
                <a:schemeClr val="bg1"/>
              </a:solidFill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3</a:t>
            </a:r>
            <a:r>
              <a:rPr lang="zh-CN" altLang="en-US" sz="2400" dirty="0">
                <a:solidFill>
                  <a:schemeClr val="bg1"/>
                </a:solidFill>
              </a:rPr>
              <a:t>、有助于教师开展教学反思与创新。</a:t>
            </a:r>
            <a:endParaRPr lang="zh-CN" alt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7411" name="文本占位符 20483"/>
          <p:cNvSpPr>
            <a:spLocks noGrp="1"/>
          </p:cNvSpPr>
          <p:nvPr/>
        </p:nvSpPr>
        <p:spPr>
          <a:xfrm>
            <a:off x="381000" y="130810"/>
            <a:ext cx="8382000" cy="23590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396875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32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914400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8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5280" indent="-3460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941830" indent="-336550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zh-CN" altLang="en-US" sz="2800" dirty="0">
                <a:solidFill>
                  <a:schemeClr val="bg1"/>
                </a:solidFill>
              </a:rPr>
              <a:t>（五）学习内容</a:t>
            </a:r>
            <a:endParaRPr lang="zh-CN" altLang="en-US" sz="2800" dirty="0"/>
          </a:p>
          <a:p>
            <a:pPr>
              <a:lnSpc>
                <a:spcPct val="80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1</a:t>
            </a:r>
            <a:r>
              <a:rPr lang="zh-CN" altLang="en-US" sz="2400" dirty="0">
                <a:solidFill>
                  <a:schemeClr val="bg1"/>
                </a:solidFill>
              </a:rPr>
              <a:t>、围绕学习目标，紧扣教材，符合学情，层次性。</a:t>
            </a:r>
            <a:endParaRPr lang="zh-CN" alt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2</a:t>
            </a:r>
            <a:r>
              <a:rPr lang="zh-CN" altLang="en-US" sz="2400" dirty="0">
                <a:solidFill>
                  <a:schemeClr val="bg1"/>
                </a:solidFill>
              </a:rPr>
              <a:t>、要将学习内容问题化，注重学习方法的指导。 </a:t>
            </a:r>
            <a:endParaRPr lang="zh-CN" alt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400" dirty="0">
                <a:solidFill>
                  <a:schemeClr val="bg1"/>
                </a:solidFill>
              </a:rPr>
              <a:t>3</a:t>
            </a:r>
            <a:r>
              <a:rPr lang="zh-CN" altLang="en-US" sz="2400" dirty="0">
                <a:solidFill>
                  <a:schemeClr val="bg1"/>
                </a:solidFill>
              </a:rPr>
              <a:t>、学生的合作探究，需在教师指引下有序进行。</a:t>
            </a:r>
            <a:endParaRPr lang="zh-CN" alt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zh-CN" sz="2400" b="1" dirty="0">
                <a:solidFill>
                  <a:srgbClr val="00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4</a:t>
            </a:r>
            <a:r>
              <a:rPr lang="zh-CN" altLang="en-US" sz="2400" b="1" dirty="0">
                <a:solidFill>
                  <a:srgbClr val="003300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、导学、导思、导练功能，优化结构，细化环节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endParaRPr lang="zh-CN" alt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9458" grpId="0" build="p"/>
      <p:bldP spid="22531" grpId="0"/>
      <p:bldP spid="245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554" name="对象 23553"/>
          <p:cNvGraphicFramePr/>
          <p:nvPr/>
        </p:nvGraphicFramePr>
        <p:xfrm>
          <a:off x="16510" y="13335"/>
          <a:ext cx="9138920" cy="6812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11764010" imgH="7749540" progId="Word.Document.8">
                  <p:embed/>
                </p:oleObj>
              </mc:Choice>
              <mc:Fallback>
                <p:oleObj name="" r:id="rId1" imgW="11764010" imgH="7749540" progId="Word.Document.8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6510" y="13335"/>
                        <a:ext cx="9138920" cy="68122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5602" name="对象 25601"/>
          <p:cNvGraphicFramePr/>
          <p:nvPr/>
        </p:nvGraphicFramePr>
        <p:xfrm>
          <a:off x="52705" y="27305"/>
          <a:ext cx="9046210" cy="6854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1461750" imgH="7731125" progId="Word.Document.8">
                  <p:embed/>
                </p:oleObj>
              </mc:Choice>
              <mc:Fallback>
                <p:oleObj name="" r:id="rId1" imgW="11461750" imgH="7731125" progId="Word.Document.8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2705" y="27305"/>
                        <a:ext cx="9046210" cy="68541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148"/>
          <p:cNvSpPr/>
          <p:nvPr/>
        </p:nvSpPr>
        <p:spPr>
          <a:xfrm>
            <a:off x="493078" y="317183"/>
            <a:ext cx="8429625" cy="100584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marL="457200" lvl="0" indent="-457200" eaLnBrk="0" hangingPunct="0">
              <a:buFont typeface="Wingdings" panose="05000000000000000000" charset="0"/>
              <a:buChar char="Ø"/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sym typeface="+mn-ea"/>
              </a:rPr>
              <a:t>导学案</a:t>
            </a: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启发引导，拓展反思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eaLnBrk="0" hangingPunct="0"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sym typeface="+mn-ea"/>
              </a:rPr>
              <a:t>    编写中常见问题：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10243" name="组合 10242"/>
          <p:cNvGrpSpPr>
            <a:grpSpLocks noChangeAspect="1"/>
          </p:cNvGrpSpPr>
          <p:nvPr/>
        </p:nvGrpSpPr>
        <p:grpSpPr>
          <a:xfrm>
            <a:off x="610870" y="1485900"/>
            <a:ext cx="2927985" cy="2635250"/>
            <a:chOff x="0" y="0"/>
            <a:chExt cx="3429000" cy="3086100"/>
          </a:xfrm>
        </p:grpSpPr>
        <p:sp>
          <p:nvSpPr>
            <p:cNvPr id="10244" name="Freeform 675"/>
            <p:cNvSpPr>
              <a:spLocks noChangeAspect="1" noEditPoints="1"/>
            </p:cNvSpPr>
            <p:nvPr/>
          </p:nvSpPr>
          <p:spPr>
            <a:xfrm rot="21275257">
              <a:off x="0" y="0"/>
              <a:ext cx="3429000" cy="3086100"/>
            </a:xfrm>
            <a:custGeom>
              <a:avLst/>
              <a:gdLst>
                <a:gd name="txL" fmla="*/ 0 w 2622"/>
                <a:gd name="txT" fmla="*/ 0 h 2622"/>
                <a:gd name="txR" fmla="*/ 2622 w 2622"/>
                <a:gd name="txB" fmla="*/ 2622 h 2622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rgbClr val="FF99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45" name="Oval 676"/>
            <p:cNvSpPr>
              <a:spLocks noChangeAspect="1"/>
            </p:cNvSpPr>
            <p:nvPr/>
          </p:nvSpPr>
          <p:spPr>
            <a:xfrm rot="21275257">
              <a:off x="340078" y="322915"/>
              <a:ext cx="2695575" cy="2424589"/>
            </a:xfrm>
            <a:prstGeom prst="ellipse">
              <a:avLst/>
            </a:prstGeom>
            <a:gradFill rotWithShape="1">
              <a:gsLst>
                <a:gs pos="0">
                  <a:srgbClr val="F69D26"/>
                </a:gs>
                <a:gs pos="100000">
                  <a:srgbClr val="CA811F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>
                <a:buFont typeface="Arial" panose="020B0604020202020204" pitchFamily="34" charset="0"/>
                <a:buNone/>
              </a:pPr>
              <a:endParaRPr lang="ko-KR" altLang="en-US" dirty="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10246" name="Text Box 11"/>
            <p:cNvSpPr txBox="1">
              <a:spLocks noChangeAspect="1"/>
            </p:cNvSpPr>
            <p:nvPr/>
          </p:nvSpPr>
          <p:spPr>
            <a:xfrm>
              <a:off x="485944" y="865200"/>
              <a:ext cx="2571768" cy="13207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eaLnBrk="0" hangingPunct="0">
                <a:buFont typeface="Arial" panose="020B0604020202020204" pitchFamily="34" charset="0"/>
                <a:buNone/>
              </a:pPr>
              <a:r>
                <a:rPr lang="en-US" altLang="zh-CN" sz="3400" b="1" dirty="0">
                  <a:latin typeface="Arial" panose="020B0604020202020204" pitchFamily="34" charset="0"/>
                  <a:ea typeface="宋体" panose="02010600030101010101" pitchFamily="2" charset="-122"/>
                </a:rPr>
                <a:t>    </a:t>
              </a:r>
              <a:r>
                <a:rPr lang="zh-CN" altLang="en-US" sz="3400" b="1" dirty="0">
                  <a:latin typeface="Arial" panose="020B0604020202020204" pitchFamily="34" charset="0"/>
                  <a:ea typeface="宋体" panose="02010600030101010101" pitchFamily="2" charset="-122"/>
                </a:rPr>
                <a:t>设计</a:t>
              </a:r>
              <a:endParaRPr lang="zh-CN" altLang="en-US" sz="34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lvl="0" eaLnBrk="0" hangingPunct="0">
                <a:buFont typeface="Arial" panose="020B0604020202020204" pitchFamily="34" charset="0"/>
                <a:buNone/>
              </a:pPr>
              <a:r>
                <a:rPr lang="zh-CN" altLang="en-US" sz="3400" b="1" dirty="0">
                  <a:latin typeface="Arial" panose="020B0604020202020204" pitchFamily="34" charset="0"/>
                  <a:ea typeface="宋体" panose="02010600030101010101" pitchFamily="2" charset="-122"/>
                </a:rPr>
                <a:t>   共性化</a:t>
              </a:r>
              <a:endParaRPr lang="zh-CN" altLang="en-US" sz="34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247" name="组合 10246"/>
          <p:cNvGrpSpPr/>
          <p:nvPr/>
        </p:nvGrpSpPr>
        <p:grpSpPr>
          <a:xfrm>
            <a:off x="2052003" y="4150360"/>
            <a:ext cx="2628900" cy="2366963"/>
            <a:chOff x="0" y="0"/>
            <a:chExt cx="2628900" cy="2367438"/>
          </a:xfrm>
        </p:grpSpPr>
        <p:sp>
          <p:nvSpPr>
            <p:cNvPr id="10248" name="Freeform 673"/>
            <p:cNvSpPr>
              <a:spLocks noChangeAspect="1" noEditPoints="1"/>
            </p:cNvSpPr>
            <p:nvPr/>
          </p:nvSpPr>
          <p:spPr>
            <a:xfrm rot="21275257">
              <a:off x="0" y="0"/>
              <a:ext cx="2628900" cy="2367438"/>
            </a:xfrm>
            <a:custGeom>
              <a:avLst/>
              <a:gdLst>
                <a:gd name="txL" fmla="*/ 0 w 1816"/>
                <a:gd name="txT" fmla="*/ 0 h 1816"/>
                <a:gd name="txR" fmla="*/ 1816 w 1816"/>
                <a:gd name="txB" fmla="*/ 1816 h 181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0000FF">
                <a:alpha val="0"/>
              </a:srgbClr>
            </a:solidFill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49" name="Oval 677"/>
            <p:cNvSpPr>
              <a:spLocks noChangeAspect="1"/>
            </p:cNvSpPr>
            <p:nvPr/>
          </p:nvSpPr>
          <p:spPr>
            <a:xfrm rot="21275257">
              <a:off x="349526" y="326438"/>
              <a:ext cx="1936078" cy="1742470"/>
            </a:xfrm>
            <a:prstGeom prst="ellipse">
              <a:avLst/>
            </a:prstGeom>
            <a:solidFill>
              <a:srgbClr val="0000FF">
                <a:alpha val="0"/>
              </a:srgbClr>
            </a:solidFill>
            <a:ln w="9525">
              <a:noFill/>
            </a:ln>
          </p:spPr>
          <p:txBody>
            <a:bodyPr wrap="none" lIns="90170" tIns="46990" rIns="90170" bIns="46990" anchor="ctr"/>
            <a:p>
              <a:pPr lvl="0">
                <a:buFont typeface="Arial" panose="020B0604020202020204" pitchFamily="34" charset="0"/>
                <a:buNone/>
              </a:pPr>
              <a:endParaRPr lang="ko-KR" altLang="en-US" dirty="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10250" name="Text Box 14"/>
            <p:cNvSpPr txBox="1"/>
            <p:nvPr/>
          </p:nvSpPr>
          <p:spPr>
            <a:xfrm>
              <a:off x="352153" y="914162"/>
              <a:ext cx="1962397" cy="492443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9525">
              <a:noFill/>
            </a:ln>
          </p:spPr>
          <p:txBody>
            <a:bodyPr wrap="none" lIns="90170" tIns="46990" rIns="90170" bIns="46990">
              <a:spAutoFit/>
            </a:bodyPr>
            <a:p>
              <a:pPr lvl="0" eaLnBrk="0" hangingPunct="0">
                <a:buFont typeface="Arial" panose="020B0604020202020204" pitchFamily="34" charset="0"/>
                <a:buNone/>
              </a:pPr>
              <a:r>
                <a:rPr lang="zh-CN" altLang="en-US" sz="26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问题肤浅化</a:t>
              </a:r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251" name="组合 10250"/>
          <p:cNvGrpSpPr/>
          <p:nvPr/>
        </p:nvGrpSpPr>
        <p:grpSpPr>
          <a:xfrm>
            <a:off x="6491605" y="1813560"/>
            <a:ext cx="1852295" cy="1573530"/>
            <a:chOff x="0" y="0"/>
            <a:chExt cx="2239995" cy="2017384"/>
          </a:xfrm>
        </p:grpSpPr>
        <p:sp>
          <p:nvSpPr>
            <p:cNvPr id="10252" name="Freeform 679"/>
            <p:cNvSpPr>
              <a:spLocks noChangeAspect="1" noEditPoints="1"/>
            </p:cNvSpPr>
            <p:nvPr/>
          </p:nvSpPr>
          <p:spPr>
            <a:xfrm rot="21275257">
              <a:off x="0" y="0"/>
              <a:ext cx="2239995" cy="2017384"/>
            </a:xfrm>
            <a:custGeom>
              <a:avLst/>
              <a:gdLst>
                <a:gd name="txL" fmla="*/ 0 w 1816"/>
                <a:gd name="txT" fmla="*/ 0 h 1816"/>
                <a:gd name="txR" fmla="*/ 1816 w 1816"/>
                <a:gd name="txB" fmla="*/ 1816 h 181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0099CC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53" name="Oval 680"/>
            <p:cNvSpPr>
              <a:spLocks noChangeAspect="1"/>
            </p:cNvSpPr>
            <p:nvPr/>
          </p:nvSpPr>
          <p:spPr>
            <a:xfrm rot="21275257">
              <a:off x="335245" y="289700"/>
              <a:ext cx="1577975" cy="1420178"/>
            </a:xfrm>
            <a:prstGeom prst="ellipse">
              <a:avLst/>
            </a:prstGeom>
            <a:gradFill rotWithShape="1">
              <a:gsLst>
                <a:gs pos="0">
                  <a:srgbClr val="0099CC"/>
                </a:gs>
                <a:gs pos="100000">
                  <a:srgbClr val="007DA7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>
                <a:buFont typeface="Arial" panose="020B0604020202020204" pitchFamily="34" charset="0"/>
                <a:buNone/>
              </a:pPr>
              <a:endParaRPr lang="ko-KR" altLang="en-US" dirty="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10254" name="Text Box 12"/>
            <p:cNvSpPr txBox="1"/>
            <p:nvPr/>
          </p:nvSpPr>
          <p:spPr>
            <a:xfrm>
              <a:off x="256971" y="502981"/>
              <a:ext cx="1667444" cy="13677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lvl="0" algn="ctr" eaLnBrk="0" hangingPunct="0">
                <a:buFont typeface="Arial" panose="020B0604020202020204" pitchFamily="34" charset="0"/>
                <a:buNone/>
              </a:pPr>
              <a:r>
                <a:rPr lang="zh-CN" altLang="en-US" sz="3200" b="1" dirty="0">
                  <a:latin typeface="Arial" panose="020B0604020202020204" pitchFamily="34" charset="0"/>
                  <a:ea typeface="宋体" panose="02010600030101010101" pitchFamily="2" charset="-122"/>
                </a:rPr>
                <a:t>教案化</a:t>
              </a:r>
              <a:endPara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255" name="组合 10254"/>
          <p:cNvGrpSpPr/>
          <p:nvPr/>
        </p:nvGrpSpPr>
        <p:grpSpPr>
          <a:xfrm>
            <a:off x="5650548" y="4079240"/>
            <a:ext cx="2192337" cy="1974850"/>
            <a:chOff x="0" y="0"/>
            <a:chExt cx="2192565" cy="1974668"/>
          </a:xfrm>
        </p:grpSpPr>
        <p:sp>
          <p:nvSpPr>
            <p:cNvPr id="10256" name="Freeform 679"/>
            <p:cNvSpPr>
              <a:spLocks noChangeAspect="1" noEditPoints="1"/>
            </p:cNvSpPr>
            <p:nvPr/>
          </p:nvSpPr>
          <p:spPr>
            <a:xfrm rot="21275257">
              <a:off x="0" y="0"/>
              <a:ext cx="2192565" cy="1974668"/>
            </a:xfrm>
            <a:custGeom>
              <a:avLst/>
              <a:gdLst>
                <a:gd name="txL" fmla="*/ 0 w 1816"/>
                <a:gd name="txT" fmla="*/ 0 h 1816"/>
                <a:gd name="txR" fmla="*/ 1816 w 1816"/>
                <a:gd name="txB" fmla="*/ 1816 h 1816"/>
              </a:gdLst>
              <a:ahLst/>
              <a:cxnLst>
                <a:cxn ang="0">
                  <a:pos x="2147483647" y="1093120074"/>
                </a:cxn>
                <a:cxn ang="0">
                  <a:pos x="2147483647" y="864006454"/>
                </a:cxn>
                <a:cxn ang="0">
                  <a:pos x="2147483647" y="634892834"/>
                </a:cxn>
                <a:cxn ang="0">
                  <a:pos x="2147483647" y="298123817"/>
                </a:cxn>
                <a:cxn ang="0">
                  <a:pos x="2018448114" y="295362980"/>
                </a:cxn>
                <a:cxn ang="0">
                  <a:pos x="1761164685" y="190468489"/>
                </a:cxn>
                <a:cxn ang="0">
                  <a:pos x="1497755116" y="143540778"/>
                </a:cxn>
                <a:cxn ang="0">
                  <a:pos x="1212906167" y="151822202"/>
                </a:cxn>
                <a:cxn ang="0">
                  <a:pos x="958685809" y="57968903"/>
                </a:cxn>
                <a:cxn ang="0">
                  <a:pos x="704465452" y="325727842"/>
                </a:cxn>
                <a:cxn ang="0">
                  <a:pos x="330792440" y="436143939"/>
                </a:cxn>
                <a:cxn ang="0">
                  <a:pos x="327729370" y="684580295"/>
                </a:cxn>
                <a:cxn ang="0">
                  <a:pos x="211339862" y="919214503"/>
                </a:cxn>
                <a:cxn ang="0">
                  <a:pos x="159270079" y="1153848982"/>
                </a:cxn>
                <a:cxn ang="0">
                  <a:pos x="165396220" y="1410566627"/>
                </a:cxn>
                <a:cxn ang="0">
                  <a:pos x="64320876" y="1642441085"/>
                </a:cxn>
                <a:cxn ang="0">
                  <a:pos x="361421937" y="1871554705"/>
                </a:cxn>
                <a:cxn ang="0">
                  <a:pos x="483937510" y="2147483647"/>
                </a:cxn>
                <a:cxn ang="0">
                  <a:pos x="759598305" y="2147483647"/>
                </a:cxn>
                <a:cxn ang="0">
                  <a:pos x="1019943596" y="2147483647"/>
                </a:cxn>
                <a:cxn ang="0">
                  <a:pos x="1280290396" y="2147483647"/>
                </a:cxn>
                <a:cxn ang="0">
                  <a:pos x="1565139044" y="2147483647"/>
                </a:cxn>
                <a:cxn ang="0">
                  <a:pos x="1819359402" y="2147483647"/>
                </a:cxn>
                <a:cxn ang="0">
                  <a:pos x="2076642830" y="2147483647"/>
                </a:cxn>
                <a:cxn ang="0">
                  <a:pos x="2147483647" y="2070303463"/>
                </a:cxn>
                <a:cxn ang="0">
                  <a:pos x="2147483647" y="1821867244"/>
                </a:cxn>
                <a:cxn ang="0">
                  <a:pos x="2147483647" y="1587233036"/>
                </a:cxn>
                <a:cxn ang="0">
                  <a:pos x="2147483647" y="1349837991"/>
                </a:cxn>
                <a:cxn ang="0">
                  <a:pos x="1335422042" y="2147483647"/>
                </a:cxn>
                <a:cxn ang="0">
                  <a:pos x="1117957020" y="2147483647"/>
                </a:cxn>
                <a:cxn ang="0">
                  <a:pos x="921931379" y="2131032100"/>
                </a:cxn>
                <a:cxn ang="0">
                  <a:pos x="741221089" y="2034418014"/>
                </a:cxn>
                <a:cxn ang="0">
                  <a:pos x="588075868" y="1907440154"/>
                </a:cxn>
                <a:cxn ang="0">
                  <a:pos x="465560295" y="1758377770"/>
                </a:cxn>
                <a:cxn ang="0">
                  <a:pos x="373673011" y="1587233036"/>
                </a:cxn>
                <a:cxn ang="0">
                  <a:pos x="321604436" y="1402285202"/>
                </a:cxn>
                <a:cxn ang="0">
                  <a:pos x="309352079" y="1203536444"/>
                </a:cxn>
                <a:cxn ang="0">
                  <a:pos x="343044722" y="1010308001"/>
                </a:cxn>
                <a:cxn ang="0">
                  <a:pos x="416553583" y="830881842"/>
                </a:cxn>
                <a:cxn ang="0">
                  <a:pos x="523755011" y="670778283"/>
                </a:cxn>
                <a:cxn ang="0">
                  <a:pos x="661584880" y="532758025"/>
                </a:cxn>
                <a:cxn ang="0">
                  <a:pos x="830044095" y="419581090"/>
                </a:cxn>
                <a:cxn ang="0">
                  <a:pos x="1016880526" y="336769017"/>
                </a:cxn>
                <a:cxn ang="0">
                  <a:pos x="1225157242" y="289842392"/>
                </a:cxn>
                <a:cxn ang="0">
                  <a:pos x="1445686541" y="278801150"/>
                </a:cxn>
                <a:cxn ang="0">
                  <a:pos x="1660089398" y="309164992"/>
                </a:cxn>
                <a:cxn ang="0">
                  <a:pos x="1859176903" y="375415303"/>
                </a:cxn>
                <a:cxn ang="0">
                  <a:pos x="2036825329" y="472029389"/>
                </a:cxn>
                <a:cxn ang="0">
                  <a:pos x="2147483647" y="596247635"/>
                </a:cxn>
                <a:cxn ang="0">
                  <a:pos x="2147483647" y="748069769"/>
                </a:cxn>
                <a:cxn ang="0">
                  <a:pos x="2147483647" y="916454753"/>
                </a:cxn>
                <a:cxn ang="0">
                  <a:pos x="2147483647" y="1104162337"/>
                </a:cxn>
                <a:cxn ang="0">
                  <a:pos x="2147483647" y="1302911367"/>
                </a:cxn>
                <a:cxn ang="0">
                  <a:pos x="2147483647" y="1496139538"/>
                </a:cxn>
                <a:cxn ang="0">
                  <a:pos x="2147483647" y="1675565697"/>
                </a:cxn>
                <a:cxn ang="0">
                  <a:pos x="2147483647" y="1835669256"/>
                </a:cxn>
                <a:cxn ang="0">
                  <a:pos x="2116460331" y="1973689378"/>
                </a:cxn>
                <a:cxn ang="0">
                  <a:pos x="1951064186" y="2086866313"/>
                </a:cxn>
                <a:cxn ang="0">
                  <a:pos x="1761164685" y="2147483647"/>
                </a:cxn>
                <a:cxn ang="0">
                  <a:pos x="1552887969" y="2147483647"/>
                </a:cxn>
              </a:cxnLst>
              <a:rect l="txL" t="txT" r="txR" b="txB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007300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57" name="Oval 680"/>
            <p:cNvSpPr>
              <a:spLocks noChangeAspect="1"/>
            </p:cNvSpPr>
            <p:nvPr/>
          </p:nvSpPr>
          <p:spPr>
            <a:xfrm rot="21275257">
              <a:off x="304832" y="271437"/>
              <a:ext cx="1578138" cy="1420682"/>
            </a:xfrm>
            <a:prstGeom prst="ellipse">
              <a:avLst/>
            </a:prstGeom>
            <a:solidFill>
              <a:srgbClr val="007300"/>
            </a:solidFill>
            <a:ln w="9525">
              <a:noFill/>
            </a:ln>
          </p:spPr>
          <p:txBody>
            <a:bodyPr wrap="none" anchor="ctr"/>
            <a:p>
              <a:pPr lvl="0">
                <a:buFont typeface="Arial" panose="020B0604020202020204" pitchFamily="34" charset="0"/>
                <a:buNone/>
              </a:pPr>
              <a:endParaRPr lang="ko-KR" altLang="en-US" dirty="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10258" name="Text Box 16"/>
            <p:cNvSpPr txBox="1"/>
            <p:nvPr/>
          </p:nvSpPr>
          <p:spPr>
            <a:xfrm>
              <a:off x="297389" y="734126"/>
              <a:ext cx="1519968" cy="89255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algn="ctr" eaLnBrk="0" hangingPunct="0">
                <a:buFont typeface="Arial" panose="020B0604020202020204" pitchFamily="34" charset="0"/>
                <a:buNone/>
              </a:pPr>
              <a:r>
                <a:rPr lang="zh-CN" altLang="en-US" sz="2600" b="1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提纲化</a:t>
              </a:r>
              <a:endParaRPr lang="zh-CN" altLang="en-US" sz="2600"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259" name="组合 10258"/>
          <p:cNvGrpSpPr/>
          <p:nvPr/>
        </p:nvGrpSpPr>
        <p:grpSpPr>
          <a:xfrm>
            <a:off x="3717290" y="1826895"/>
            <a:ext cx="2498725" cy="2319020"/>
            <a:chOff x="0" y="0"/>
            <a:chExt cx="2628900" cy="2367438"/>
          </a:xfrm>
        </p:grpSpPr>
        <p:sp>
          <p:nvSpPr>
            <p:cNvPr id="10260" name="Freeform 673"/>
            <p:cNvSpPr>
              <a:spLocks noChangeAspect="1" noEditPoints="1"/>
            </p:cNvSpPr>
            <p:nvPr/>
          </p:nvSpPr>
          <p:spPr>
            <a:xfrm rot="21275257">
              <a:off x="0" y="0"/>
              <a:ext cx="2628900" cy="2367438"/>
            </a:xfrm>
            <a:custGeom>
              <a:avLst/>
              <a:gdLst>
                <a:gd name="txL" fmla="*/ 0 w 1816"/>
                <a:gd name="txT" fmla="*/ 0 h 1816"/>
                <a:gd name="txR" fmla="*/ 1816 w 1816"/>
                <a:gd name="txB" fmla="*/ 1816 h 181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FF899F">
                <a:alpha val="39999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61" name="Oval 677"/>
            <p:cNvSpPr>
              <a:spLocks noChangeAspect="1"/>
            </p:cNvSpPr>
            <p:nvPr/>
          </p:nvSpPr>
          <p:spPr>
            <a:xfrm rot="21275257">
              <a:off x="349526" y="326438"/>
              <a:ext cx="1936078" cy="1742470"/>
            </a:xfrm>
            <a:prstGeom prst="ellipse">
              <a:avLst/>
            </a:prstGeom>
            <a:gradFill rotWithShape="1">
              <a:gsLst>
                <a:gs pos="0">
                  <a:srgbClr val="A50021"/>
                </a:gs>
                <a:gs pos="100000">
                  <a:srgbClr val="87001B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p>
              <a:pPr lvl="0">
                <a:buFont typeface="Arial" panose="020B0604020202020204" pitchFamily="34" charset="0"/>
                <a:buNone/>
              </a:pPr>
              <a:endParaRPr lang="ko-KR" altLang="en-US" dirty="0">
                <a:latin typeface="Arial" panose="020B0604020202020204" pitchFamily="34" charset="0"/>
                <a:ea typeface="Gulim" panose="020B0600000101010101" pitchFamily="34" charset="-127"/>
              </a:endParaRPr>
            </a:p>
          </p:txBody>
        </p:sp>
        <p:sp>
          <p:nvSpPr>
            <p:cNvPr id="10262" name="Text Box 14"/>
            <p:cNvSpPr txBox="1"/>
            <p:nvPr/>
          </p:nvSpPr>
          <p:spPr>
            <a:xfrm>
              <a:off x="352153" y="914162"/>
              <a:ext cx="1962397" cy="4978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lvl="0" eaLnBrk="0" hangingPunct="0">
                <a:buFont typeface="Arial" panose="020B0604020202020204" pitchFamily="34" charset="0"/>
                <a:buNone/>
              </a:pPr>
              <a:r>
                <a:rPr lang="en-US" altLang="zh-CN" sz="2600" b="1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   </a:t>
              </a:r>
              <a:r>
                <a:rPr lang="zh-CN" altLang="en-US" sz="2600" b="1" dirty="0">
                  <a:solidFill>
                    <a:srgbClr val="FFFF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习题化</a:t>
              </a:r>
              <a:endParaRPr lang="zh-CN" altLang="en-US" sz="2600"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973195" y="930910"/>
            <a:ext cx="4915535" cy="64389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txBody>
          <a:bodyPr wrap="none" rtlCol="0" anchor="t">
            <a:spAutoFit/>
          </a:bodyPr>
          <a:p>
            <a:r>
              <a:rPr lang="zh-CN" altLang="en-US" sz="3600">
                <a:solidFill>
                  <a:schemeClr val="bg1"/>
                </a:solidFill>
                <a:sym typeface="+mn-ea"/>
              </a:rPr>
              <a:t>模仿，少、简、 精、多</a:t>
            </a:r>
            <a:endParaRPr lang="zh-CN" altLang="en-US" sz="36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图片 27649" descr="IMG_20131217_0911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0915" y="1195070"/>
            <a:ext cx="3203575" cy="239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1" name="图片 27650" descr="IMG_20131217_0913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165" y="1122045"/>
            <a:ext cx="3313113" cy="2503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图片 27651" descr="IMG_20131217_0916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78" y="4219258"/>
            <a:ext cx="3382962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图片 27652" descr="IMG_20131217_0917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4603" y="4109720"/>
            <a:ext cx="3313112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文本框 27653"/>
          <p:cNvSpPr txBox="1"/>
          <p:nvPr/>
        </p:nvSpPr>
        <p:spPr>
          <a:xfrm>
            <a:off x="323215" y="2001520"/>
            <a:ext cx="733425" cy="9937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独学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5" name="文本框 27654"/>
          <p:cNvSpPr txBox="1"/>
          <p:nvPr/>
        </p:nvSpPr>
        <p:spPr>
          <a:xfrm>
            <a:off x="250190" y="4676458"/>
            <a:ext cx="733425" cy="9937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对学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6" name="文本框 27655"/>
          <p:cNvSpPr txBox="1"/>
          <p:nvPr/>
        </p:nvSpPr>
        <p:spPr>
          <a:xfrm>
            <a:off x="4355465" y="4736783"/>
            <a:ext cx="733425" cy="9937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群学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文本框 27656"/>
          <p:cNvSpPr txBox="1"/>
          <p:nvPr/>
        </p:nvSpPr>
        <p:spPr>
          <a:xfrm>
            <a:off x="4330065" y="2012633"/>
            <a:ext cx="733425" cy="9937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展示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标题 13315"/>
          <p:cNvSpPr>
            <a:spLocks noGrp="1"/>
          </p:cNvSpPr>
          <p:nvPr/>
        </p:nvSpPr>
        <p:spPr>
          <a:xfrm>
            <a:off x="158115" y="292100"/>
            <a:ext cx="8229600" cy="6070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25" dirty="0">
                <a:ln w="3175">
                  <a:noFill/>
                </a:ln>
                <a:gradFill>
                  <a:gsLst>
                    <a:gs pos="0">
                      <a:schemeClr val="bg2"/>
                    </a:gs>
                    <a:gs pos="25000">
                      <a:schemeClr val="bg2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200" b="1" dirty="0">
                <a:solidFill>
                  <a:schemeClr val="bg1"/>
                </a:solidFill>
              </a:rPr>
              <a:t>导学案的使用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82000" cy="913765"/>
          </a:xfrm>
        </p:spPr>
        <p:txBody>
          <a:bodyPr/>
          <a:p>
            <a:pPr marL="457200" indent="-457200"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导学案</a:t>
            </a:r>
            <a:r>
              <a:rPr altLang="zh-CN" sz="32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-</a:t>
            </a:r>
            <a:r>
              <a:rPr lang="zh-CN" altLang="en-US" sz="32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新授、复习、评析课</a:t>
            </a:r>
            <a:r>
              <a:rPr altLang="zh-CN" sz="32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-</a:t>
            </a:r>
            <a:r>
              <a:rPr lang="zh-CN" altLang="en-US" sz="32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导学流程：</a:t>
            </a:r>
            <a:br>
              <a:rPr lang="zh-CN" altLang="en-US" sz="3200">
                <a:latin typeface="华文中宋" panose="02010600040101010101" charset="-122"/>
                <a:ea typeface="华文中宋" panose="02010600040101010101" charset="-122"/>
              </a:rPr>
            </a:br>
            <a:endParaRPr lang="zh-CN" altLang="en-US" sz="320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34827" name="图片 34826" descr="新授课教学流程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rcRect/>
          <a:stretch>
            <a:fillRect/>
          </a:stretch>
        </p:blipFill>
        <p:spPr>
          <a:xfrm>
            <a:off x="586105" y="989965"/>
            <a:ext cx="7922895" cy="30251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图片 26628" descr="u=2468400631,1213018213&amp;fm=0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070" y="100330"/>
            <a:ext cx="1390650" cy="1426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767080" y="5661025"/>
            <a:ext cx="41275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solidFill>
                  <a:schemeClr val="bg1"/>
                </a:solidFill>
                <a:sym typeface="+mn-ea"/>
              </a:rPr>
              <a:t>。</a:t>
            </a:r>
            <a:endParaRPr lang="zh-CN" altLang="en-US" b="1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35846" name="图片 35845" descr="复习课教学流程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rcRect/>
          <a:stretch>
            <a:fillRect/>
          </a:stretch>
        </p:blipFill>
        <p:spPr>
          <a:xfrm>
            <a:off x="601028" y="1634490"/>
            <a:ext cx="8137525" cy="304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8" name="图片 36867" descr="评析课流程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/>
                </a14:imgProps>
              </a:ext>
            </a:extLst>
          </a:blip>
          <a:srcRect/>
          <a:stretch>
            <a:fillRect/>
          </a:stretch>
        </p:blipFill>
        <p:spPr>
          <a:xfrm>
            <a:off x="624840" y="2541270"/>
            <a:ext cx="8437880" cy="297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文本占位符 19458"/>
          <p:cNvSpPr>
            <a:spLocks noGrp="1"/>
          </p:cNvSpPr>
          <p:nvPr/>
        </p:nvSpPr>
        <p:spPr>
          <a:xfrm>
            <a:off x="428625" y="5158740"/>
            <a:ext cx="8152130" cy="452628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 b="0" i="0" u="non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 b="0" i="0" u="non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 b="0" i="0" u="non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 b="0" i="0" u="non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 b="0" i="0" u="non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 b="0" i="0" u="non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 b="0" i="0" u="non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zh-CN" altLang="en-US" sz="2800" b="1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sym typeface="+mn-ea"/>
              </a:rPr>
              <a:t>先学”是基础，“后教”是关键</a:t>
            </a:r>
            <a:endParaRPr lang="zh-CN" altLang="en-US" sz="2800" b="1" dirty="0"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</a:rPr>
              <a:t>误区：重“讲评”，轻“探究”，重“学”，轻“导”</a:t>
            </a:r>
            <a:endParaRPr lang="zh-CN" alt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zh-CN" smtClean="0"/>
          </a:p>
        </p:txBody>
      </p:sp>
      <p:sp>
        <p:nvSpPr>
          <p:cNvPr id="8" name="Rectangle 7"/>
          <p:cNvSpPr/>
          <p:nvPr/>
        </p:nvSpPr>
        <p:spPr>
          <a:xfrm>
            <a:off x="3471863" y="447675"/>
            <a:ext cx="5672137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34820" name="TextBox 8"/>
          <p:cNvSpPr txBox="1">
            <a:spLocks noChangeArrowheads="1"/>
          </p:cNvSpPr>
          <p:nvPr/>
        </p:nvSpPr>
        <p:spPr bwMode="auto">
          <a:xfrm>
            <a:off x="3886200" y="600075"/>
            <a:ext cx="51816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zh-CN" altLang="en-US" sz="3200" b="1" dirty="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  点</a:t>
            </a:r>
            <a:endParaRPr lang="en-US" altLang="zh-CN" sz="320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4821" name="Picture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099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文本占位符 1026"/>
          <p:cNvSpPr>
            <a:spLocks noGrp="1"/>
          </p:cNvSpPr>
          <p:nvPr>
            <p:ph type="body" sz="half" idx="1"/>
          </p:nvPr>
        </p:nvSpPr>
        <p:spPr>
          <a:xfrm>
            <a:off x="3700145" y="1557338"/>
            <a:ext cx="6767513" cy="3760470"/>
          </a:xfrm>
        </p:spPr>
        <p:txBody>
          <a:bodyPr lIns="92075" tIns="46038" rIns="92075" bIns="46038"/>
          <a:p>
            <a:pPr marL="457200" indent="-457200" fontAlgn="base">
              <a:lnSpc>
                <a:spcPct val="200000"/>
              </a:lnSpc>
              <a:buAutoNum type="arabicPeriod"/>
            </a:pPr>
            <a:r>
              <a:rPr lang="zh-CN" altLang="en-US" b="1" strike="noStrike" noProof="1" dirty="0">
                <a:solidFill>
                  <a:schemeClr val="tx1"/>
                </a:solidFill>
              </a:rPr>
              <a:t>导学案、多媒体的优缺点</a:t>
            </a:r>
            <a:endParaRPr lang="zh-CN" altLang="en-US" b="1" strike="noStrike" noProof="1" dirty="0">
              <a:solidFill>
                <a:schemeClr val="tx1"/>
              </a:solidFill>
            </a:endParaRPr>
          </a:p>
          <a:p>
            <a:pPr marL="457200" indent="-457200" fontAlgn="base">
              <a:lnSpc>
                <a:spcPct val="200000"/>
              </a:lnSpc>
              <a:buAutoNum type="arabicPeriod"/>
            </a:pPr>
            <a:r>
              <a:rPr altLang="en-US" b="1" dirty="0">
                <a:solidFill>
                  <a:schemeClr val="tx1"/>
                </a:solidFill>
                <a:sym typeface="+mn-ea"/>
              </a:rPr>
              <a:t>导学案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+</a:t>
            </a:r>
            <a:r>
              <a:rPr lang="en-US" altLang="zh-CN" b="1" strike="noStrike" noProof="1" dirty="0">
                <a:solidFill>
                  <a:schemeClr val="tx1"/>
                </a:solidFill>
              </a:rPr>
              <a:t>PPT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+</a:t>
            </a:r>
            <a:r>
              <a:rPr lang="zh-CN" altLang="en-US" b="1" strike="noStrike" noProof="1" dirty="0">
                <a:solidFill>
                  <a:schemeClr val="tx1"/>
                </a:solidFill>
              </a:rPr>
              <a:t>微视频</a:t>
            </a:r>
            <a:r>
              <a:rPr lang="zh-CN" altLang="en-US" b="1" strike="noStrike" noProof="1">
                <a:solidFill>
                  <a:srgbClr val="FF0000"/>
                </a:solidFill>
              </a:rPr>
              <a:t>翻转课堂</a:t>
            </a:r>
            <a:endParaRPr lang="zh-CN" altLang="en-US" b="1" strike="noStrike" noProof="1">
              <a:solidFill>
                <a:srgbClr val="FF0000"/>
              </a:solidFill>
            </a:endParaRPr>
          </a:p>
          <a:p>
            <a:pPr marL="457200" indent="-457200" fontAlgn="base">
              <a:lnSpc>
                <a:spcPct val="200000"/>
              </a:lnSpc>
              <a:buAutoNum type="arabicPeriod"/>
            </a:pPr>
            <a:r>
              <a:rPr altLang="en-US" b="1" dirty="0">
                <a:solidFill>
                  <a:schemeClr val="tx1"/>
                </a:solidFill>
                <a:sym typeface="+mn-ea"/>
              </a:rPr>
              <a:t>导学案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+PPT+</a:t>
            </a:r>
            <a:r>
              <a:rPr altLang="en-US" b="1" dirty="0">
                <a:solidFill>
                  <a:schemeClr val="tx1"/>
                </a:solidFill>
                <a:sym typeface="+mn-ea"/>
              </a:rPr>
              <a:t>微视频</a:t>
            </a:r>
            <a:r>
              <a:rPr altLang="en-US" b="1">
                <a:solidFill>
                  <a:srgbClr val="FF0000"/>
                </a:solidFill>
                <a:sym typeface="+mn-ea"/>
              </a:rPr>
              <a:t>对分课堂</a:t>
            </a:r>
            <a:endParaRPr lang="zh-CN" altLang="en-US" b="1" strike="noStrike" noProof="1">
              <a:solidFill>
                <a:srgbClr val="FF0000"/>
              </a:solidFill>
              <a:sym typeface="+mn-ea"/>
            </a:endParaRPr>
          </a:p>
          <a:p>
            <a:pPr marL="457200" indent="-457200" fontAlgn="base">
              <a:lnSpc>
                <a:spcPct val="200000"/>
              </a:lnSpc>
              <a:buAutoNum type="arabicPeriod"/>
            </a:pPr>
            <a:r>
              <a:rPr lang="zh-CN" altLang="en-US" b="1" strike="noStrike" noProof="1">
                <a:solidFill>
                  <a:schemeClr val="tx1"/>
                </a:solidFill>
              </a:rPr>
              <a:t>课程教学优化的</a:t>
            </a:r>
            <a:r>
              <a:rPr lang="zh-CN" altLang="en-US" b="1" strike="noStrike" noProof="1">
                <a:solidFill>
                  <a:schemeClr val="accent2">
                    <a:lumMod val="75000"/>
                  </a:schemeClr>
                </a:solidFill>
              </a:rPr>
              <a:t>理念</a:t>
            </a:r>
            <a:r>
              <a:rPr lang="zh-CN" altLang="en-US" b="1" strike="noStrike" noProof="1">
                <a:solidFill>
                  <a:schemeClr val="tx1"/>
                </a:solidFill>
              </a:rPr>
              <a:t>和</a:t>
            </a:r>
            <a:r>
              <a:rPr lang="zh-CN" altLang="en-US" b="1" strike="noStrike" noProof="1">
                <a:solidFill>
                  <a:schemeClr val="accent2">
                    <a:lumMod val="75000"/>
                  </a:schemeClr>
                </a:solidFill>
              </a:rPr>
              <a:t>步骤</a:t>
            </a:r>
            <a:endParaRPr lang="zh-CN" altLang="en-US" b="1" strike="noStrike" noProof="1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1071880" y="395605"/>
            <a:ext cx="2252345" cy="4612640"/>
            <a:chOff x="1688" y="623"/>
            <a:chExt cx="3547" cy="7264"/>
          </a:xfrm>
        </p:grpSpPr>
        <p:sp>
          <p:nvSpPr>
            <p:cNvPr id="97283" name="AutoShape 3"/>
            <p:cNvSpPr/>
            <p:nvPr/>
          </p:nvSpPr>
          <p:spPr>
            <a:xfrm>
              <a:off x="1688" y="623"/>
              <a:ext cx="3547" cy="6985"/>
            </a:xfrm>
            <a:prstGeom prst="roundRect">
              <a:avLst>
                <a:gd name="adj" fmla="val 13745"/>
              </a:avLst>
            </a:prstGeom>
            <a:noFill/>
            <a:ln w="38100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  <p:txBody>
            <a:bodyPr lIns="88348" tIns="44174" rIns="88348" bIns="44174" anchor="ctr"/>
            <a:p>
              <a:pPr lvl="0" indent="0"/>
              <a:r>
                <a:rPr lang="zh-CN" altLang="en-US" sz="1745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    </a:t>
              </a:r>
              <a:endParaRPr lang="zh-CN" altLang="en-US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911" y="831"/>
              <a:ext cx="3170" cy="705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171450" lvl="0" indent="-171450">
                <a:buFont typeface="Wingdings" panose="05000000000000000000" charset="0"/>
                <a:buChar char="Ø"/>
              </a:pPr>
              <a:r>
                <a:rPr lang="zh-CN" altLang="en-US" sz="24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课前；</a:t>
              </a:r>
              <a:endPara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  <a:p>
              <a:pPr marL="171450" lvl="0" indent="-171450">
                <a:buFont typeface="Wingdings" panose="05000000000000000000" charset="0"/>
                <a:buChar char="Ø"/>
              </a:pPr>
              <a:r>
                <a:rPr lang="zh-CN" altLang="en-US" sz="2400" b="1">
                  <a:solidFill>
                    <a:schemeClr val="bg1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导学案以文字图片为主，较为枯燥，重难点较难突破；</a:t>
              </a:r>
              <a:endParaRPr lang="zh-CN" altLang="en-US" sz="2400" b="1">
                <a:solidFill>
                  <a:schemeClr val="bg1"/>
                </a:solidFill>
                <a:latin typeface="宋体" panose="02010600030101010101" pitchFamily="2" charset="-122"/>
                <a:sym typeface="+mn-ea"/>
              </a:endParaRPr>
            </a:p>
            <a:p>
              <a:pPr marL="171450" lvl="0" indent="-171450">
                <a:buFont typeface="Wingdings" panose="05000000000000000000" charset="0"/>
                <a:buChar char="Ø"/>
              </a:pPr>
              <a:r>
                <a:rPr lang="zh-CN" altLang="en-US" sz="2400" b="1">
                  <a:solidFill>
                    <a:schemeClr val="bg1"/>
                  </a:solidFill>
                  <a:latin typeface="宋体" panose="02010600030101010101" pitchFamily="2" charset="-122"/>
                  <a:sym typeface="+mn-ea"/>
                </a:rPr>
                <a:t>预习</a:t>
              </a:r>
              <a:r>
                <a:rPr lang="en-US" altLang="zh-CN" sz="2400" b="1">
                  <a:solidFill>
                    <a:schemeClr val="bg1"/>
                  </a:solidFill>
                  <a:latin typeface="宋体" panose="02010600030101010101" pitchFamily="2" charset="-122"/>
                  <a:sym typeface="+mn-ea"/>
                </a:rPr>
                <a:t>+</a:t>
              </a:r>
              <a:r>
                <a:rPr lang="zh-CN" altLang="en-US" sz="2400" b="1">
                  <a:solidFill>
                    <a:schemeClr val="bg1"/>
                  </a:solidFill>
                  <a:latin typeface="宋体" panose="02010600030101010101" pitchFamily="2" charset="-122"/>
                  <a:sym typeface="+mn-ea"/>
                </a:rPr>
                <a:t>作业，各科总量加大，</a:t>
              </a:r>
              <a:r>
                <a:rPr lang="zh-CN" altLang="en-US" sz="2400" b="1">
                  <a:solidFill>
                    <a:schemeClr val="bg1"/>
                  </a:solidFill>
                  <a:sym typeface="+mn-ea"/>
                </a:rPr>
                <a:t>应付，抄作业，不完成</a:t>
              </a:r>
              <a:r>
                <a:rPr lang="zh-CN" altLang="en-US" sz="2400" b="1">
                  <a:solidFill>
                    <a:schemeClr val="bg1"/>
                  </a:solidFill>
                  <a:latin typeface="宋体" panose="02010600030101010101" pitchFamily="2" charset="-122"/>
                  <a:sym typeface="+mn-ea"/>
                </a:rPr>
                <a:t>；</a:t>
              </a:r>
              <a:endParaRPr lang="zh-CN" altLang="en-US" sz="2400" b="1">
                <a:solidFill>
                  <a:schemeClr val="bg1"/>
                </a:solidFill>
                <a:latin typeface="宋体" panose="02010600030101010101" pitchFamily="2" charset="-122"/>
                <a:sym typeface="+mn-ea"/>
              </a:endParaRPr>
            </a:p>
            <a:p>
              <a:pPr marL="171450" lvl="0" indent="-171450">
                <a:buFont typeface="Wingdings" panose="05000000000000000000" charset="0"/>
                <a:buChar char="Ø"/>
              </a:pPr>
              <a:endParaRPr lang="zh-CN" altLang="en-US" sz="2400" b="1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30620" y="395605"/>
            <a:ext cx="2179955" cy="4420235"/>
            <a:chOff x="9812" y="623"/>
            <a:chExt cx="3433" cy="6961"/>
          </a:xfrm>
        </p:grpSpPr>
        <p:sp>
          <p:nvSpPr>
            <p:cNvPr id="97284" name="AutoShape 4"/>
            <p:cNvSpPr>
              <a:spLocks noChangeArrowheads="1"/>
            </p:cNvSpPr>
            <p:nvPr/>
          </p:nvSpPr>
          <p:spPr bwMode="auto">
            <a:xfrm>
              <a:off x="9840" y="623"/>
              <a:ext cx="3292" cy="6961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</a:ln>
          </p:spPr>
          <p:txBody>
            <a:bodyPr lIns="88348" tIns="44174" rIns="88348" bIns="44174" anchor="ctr"/>
            <a:lstStyle/>
            <a:p>
              <a:pPr marL="342900" lvl="0" indent="-342900">
                <a:buFont typeface="Wingdings" panose="05000000000000000000" charset="0"/>
                <a:buChar char="Ø"/>
              </a:pPr>
              <a:endPara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n-cs"/>
                <a:sym typeface="宋体" panose="02010600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9812" y="765"/>
              <a:ext cx="3433" cy="64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342900" indent="-342900">
                <a:lnSpc>
                  <a:spcPct val="110000"/>
                </a:lnSpc>
                <a:buFont typeface="Wingdings" panose="05000000000000000000" charset="0"/>
                <a:buChar char="Ø"/>
              </a:pPr>
              <a:r>
                <a:rPr lang="zh-CN" altLang="en-US" sz="2400" b="1">
                  <a:solidFill>
                    <a:srgbClr val="FF0000"/>
                  </a:solidFill>
                  <a:latin typeface="宋体" panose="02010600030101010101" pitchFamily="2" charset="-122"/>
                  <a:sym typeface="+mn-ea"/>
                </a:rPr>
                <a:t>课后：</a:t>
              </a:r>
              <a:endPara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endParaRPr>
            </a:p>
            <a:p>
              <a:pPr marL="342900" indent="-342900">
                <a:lnSpc>
                  <a:spcPct val="110000"/>
                </a:lnSpc>
                <a:buFont typeface="Wingdings" panose="05000000000000000000" charset="0"/>
                <a:buChar char="Ø"/>
              </a:pPr>
              <a:r>
                <a:rPr lang="zh-CN" altLang="en-US" sz="2400" b="1">
                  <a:solidFill>
                    <a:schemeClr val="bg1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对于综合题灵活题、难题还是做不出</a:t>
              </a:r>
              <a:r>
                <a:rPr lang="zh-CN" altLang="en-US" sz="2400" b="1">
                  <a:solidFill>
                    <a:schemeClr val="bg1"/>
                  </a:solidFill>
                  <a:sym typeface="+mn-ea"/>
                </a:rPr>
                <a:t>；</a:t>
              </a:r>
              <a:endParaRPr lang="zh-CN" altLang="en-US" sz="2400" b="1">
                <a:solidFill>
                  <a:schemeClr val="bg1"/>
                </a:solidFill>
                <a:sym typeface="+mn-ea"/>
              </a:endParaRPr>
            </a:p>
            <a:p>
              <a:pPr marL="342900" indent="-342900">
                <a:lnSpc>
                  <a:spcPct val="110000"/>
                </a:lnSpc>
                <a:buFont typeface="Wingdings" panose="05000000000000000000" charset="0"/>
                <a:buChar char="Ø"/>
              </a:pPr>
              <a:r>
                <a:rPr lang="zh-CN" altLang="en-US" sz="2400" b="1">
                  <a:solidFill>
                    <a:schemeClr val="bg1"/>
                  </a:solidFill>
                  <a:sym typeface="+mn-ea"/>
                </a:rPr>
                <a:t>作业负担重，没时间、机会，参与课外拓展活动，片面发展。</a:t>
              </a:r>
              <a:endParaRPr lang="zh-CN" altLang="en-US" sz="2400" b="1">
                <a:solidFill>
                  <a:schemeClr val="bg1"/>
                </a:solidFill>
                <a:sym typeface="+mn-ea"/>
              </a:endParaRPr>
            </a:p>
          </p:txBody>
        </p:sp>
      </p:grpSp>
      <p:grpSp>
        <p:nvGrpSpPr>
          <p:cNvPr id="1027" name="Group 2"/>
          <p:cNvGrpSpPr/>
          <p:nvPr/>
        </p:nvGrpSpPr>
        <p:grpSpPr>
          <a:xfrm>
            <a:off x="3538682" y="5260398"/>
            <a:ext cx="2176549" cy="1690255"/>
            <a:chOff x="2302" y="2099"/>
            <a:chExt cx="1571" cy="1220"/>
          </a:xfrm>
        </p:grpSpPr>
        <p:sp>
          <p:nvSpPr>
            <p:cNvPr id="1059" name="Oval 3"/>
            <p:cNvSpPr/>
            <p:nvPr/>
          </p:nvSpPr>
          <p:spPr>
            <a:xfrm>
              <a:off x="2302" y="2447"/>
              <a:ext cx="722" cy="54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D8755A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60" name="Oval 4"/>
            <p:cNvSpPr/>
            <p:nvPr/>
          </p:nvSpPr>
          <p:spPr>
            <a:xfrm>
              <a:off x="2305" y="2460"/>
              <a:ext cx="722" cy="548"/>
            </a:xfrm>
            <a:prstGeom prst="ellipse">
              <a:avLst/>
            </a:prstGeom>
            <a:gradFill rotWithShape="1">
              <a:gsLst>
                <a:gs pos="0">
                  <a:srgbClr val="D8755A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  <a:tileRect/>
            </a:gradFill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61" name="Oval 5"/>
            <p:cNvSpPr/>
            <p:nvPr/>
          </p:nvSpPr>
          <p:spPr>
            <a:xfrm>
              <a:off x="2396" y="2477"/>
              <a:ext cx="1477" cy="486"/>
            </a:xfrm>
            <a:prstGeom prst="ellipse">
              <a:avLst/>
            </a:prstGeom>
            <a:gradFill rotWithShape="1">
              <a:gsLst>
                <a:gs pos="0">
                  <a:srgbClr val="753F31"/>
                </a:gs>
                <a:gs pos="50000">
                  <a:srgbClr val="D8755A"/>
                </a:gs>
                <a:gs pos="100000">
                  <a:srgbClr val="753F31"/>
                </a:gs>
              </a:gsLst>
              <a:lin ang="18900000" scaled="1"/>
              <a:tileRect/>
            </a:gradFill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62" name="Oval 6"/>
            <p:cNvSpPr/>
            <p:nvPr/>
          </p:nvSpPr>
          <p:spPr>
            <a:xfrm>
              <a:off x="2391" y="2470"/>
              <a:ext cx="1477" cy="486"/>
            </a:xfrm>
            <a:prstGeom prst="ellipse">
              <a:avLst/>
            </a:prstGeom>
            <a:gradFill rotWithShape="1">
              <a:gsLst>
                <a:gs pos="0">
                  <a:srgbClr val="894A39"/>
                </a:gs>
                <a:gs pos="100000">
                  <a:srgbClr val="D8755A">
                    <a:alpha val="0"/>
                  </a:srgbClr>
                </a:gs>
              </a:gsLst>
              <a:lin ang="2700000" scaled="1"/>
              <a:tileRect/>
            </a:gradFill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63" name="Oval 7"/>
            <p:cNvSpPr/>
            <p:nvPr/>
          </p:nvSpPr>
          <p:spPr>
            <a:xfrm>
              <a:off x="2469" y="2499"/>
              <a:ext cx="1330" cy="445"/>
            </a:xfrm>
            <a:prstGeom prst="ellipse">
              <a:avLst/>
            </a:prstGeom>
            <a:solidFill>
              <a:srgbClr val="000000"/>
            </a:solidFill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>
              <a:spAutoFit/>
            </a:bodyPr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064" name="Oval 8"/>
            <p:cNvSpPr/>
            <p:nvPr/>
          </p:nvSpPr>
          <p:spPr>
            <a:xfrm>
              <a:off x="2484" y="2099"/>
              <a:ext cx="1289" cy="122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vert="eaVert" wrap="none" anchor="ctr"/>
            <a:p>
              <a:pPr marL="387350" lvl="0" indent="-387350" defTabSz="1033780" eaLnBrk="1" hangingPunct="1">
                <a:spcBef>
                  <a:spcPct val="20000"/>
                </a:spcBef>
                <a:buFont typeface="Wingdings" panose="05000000000000000000" pitchFamily="2" charset="2"/>
                <a:buNone/>
              </a:pPr>
              <a:endParaRPr lang="zh-CN" altLang="en-US" sz="2095" dirty="0">
                <a:solidFill>
                  <a:srgbClr val="FF0000"/>
                </a:solidFill>
                <a:latin typeface="Palatino Linotype" panose="02040502050505030304" pitchFamily="18" charset="0"/>
                <a:ea typeface="楷体_GB2312" pitchFamily="49" charset="-122"/>
              </a:endParaRPr>
            </a:p>
          </p:txBody>
        </p:sp>
        <p:sp>
          <p:nvSpPr>
            <p:cNvPr id="1065" name="Oval 9"/>
            <p:cNvSpPr/>
            <p:nvPr/>
          </p:nvSpPr>
          <p:spPr>
            <a:xfrm>
              <a:off x="2495" y="2099"/>
              <a:ext cx="1259" cy="11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marL="387350" lvl="0" indent="-387350" defTabSz="1033780" eaLnBrk="1" hangingPunct="1">
                <a:spcBef>
                  <a:spcPct val="20000"/>
                </a:spcBef>
                <a:buFont typeface="Wingdings" panose="05000000000000000000" pitchFamily="2" charset="2"/>
                <a:buNone/>
              </a:pPr>
              <a:endParaRPr lang="zh-CN" altLang="en-US" sz="2795" dirty="0">
                <a:latin typeface="Palatino Linotype" panose="0204050205050503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4" name="Group 10"/>
          <p:cNvGrpSpPr/>
          <p:nvPr/>
        </p:nvGrpSpPr>
        <p:grpSpPr>
          <a:xfrm>
            <a:off x="1315720" y="4633914"/>
            <a:ext cx="2195945" cy="1395296"/>
            <a:chOff x="669" y="1771"/>
            <a:chExt cx="1585" cy="1007"/>
          </a:xfrm>
        </p:grpSpPr>
        <p:grpSp>
          <p:nvGrpSpPr>
            <p:cNvPr id="1050" name="Group 11"/>
            <p:cNvGrpSpPr/>
            <p:nvPr/>
          </p:nvGrpSpPr>
          <p:grpSpPr>
            <a:xfrm>
              <a:off x="669" y="1771"/>
              <a:ext cx="1086" cy="844"/>
              <a:chOff x="2302" y="2099"/>
              <a:chExt cx="1571" cy="1220"/>
            </a:xfrm>
          </p:grpSpPr>
          <p:sp>
            <p:nvSpPr>
              <p:cNvPr id="1052" name="Oval 12"/>
              <p:cNvSpPr/>
              <p:nvPr/>
            </p:nvSpPr>
            <p:spPr>
              <a:xfrm>
                <a:off x="2302" y="2430"/>
                <a:ext cx="822" cy="583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p>
                <a:pPr lvl="0"/>
                <a:endParaRPr lang="zh-CN" altLang="en-US" sz="1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53" name="Oval 13"/>
              <p:cNvSpPr/>
              <p:nvPr/>
            </p:nvSpPr>
            <p:spPr>
              <a:xfrm>
                <a:off x="2305" y="2443"/>
                <a:ext cx="822" cy="583"/>
              </a:xfrm>
              <a:prstGeom prst="ellipse">
                <a:avLst/>
              </a:prstGeom>
              <a:solidFill>
                <a:srgbClr val="FFFF00">
                  <a:alpha val="32156"/>
                </a:srgbClr>
              </a:solidFill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p>
                <a:pPr lvl="0"/>
                <a:endParaRPr lang="zh-CN" altLang="en-US" sz="1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54" name="Oval 14"/>
              <p:cNvSpPr/>
              <p:nvPr/>
            </p:nvSpPr>
            <p:spPr>
              <a:xfrm>
                <a:off x="2396" y="2460"/>
                <a:ext cx="1477" cy="520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p>
                <a:pPr lvl="0"/>
                <a:endParaRPr lang="zh-CN" altLang="en-US" sz="1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55" name="Oval 15"/>
              <p:cNvSpPr/>
              <p:nvPr/>
            </p:nvSpPr>
            <p:spPr>
              <a:xfrm>
                <a:off x="2391" y="2454"/>
                <a:ext cx="1477" cy="520"/>
              </a:xfrm>
              <a:prstGeom prst="ellipse">
                <a:avLst/>
              </a:prstGeom>
              <a:solidFill>
                <a:srgbClr val="FFFF00">
                  <a:alpha val="0"/>
                </a:srgbClr>
              </a:solidFill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p>
                <a:pPr lvl="0"/>
                <a:endParaRPr lang="zh-CN" altLang="en-US" sz="1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56" name="Oval 16"/>
              <p:cNvSpPr/>
              <p:nvPr/>
            </p:nvSpPr>
            <p:spPr>
              <a:xfrm>
                <a:off x="2469" y="2482"/>
                <a:ext cx="1330" cy="479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p>
                <a:pPr lvl="0"/>
                <a:endParaRPr lang="zh-CN" altLang="en-US" sz="1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57" name="Oval 17"/>
              <p:cNvSpPr/>
              <p:nvPr/>
            </p:nvSpPr>
            <p:spPr>
              <a:xfrm>
                <a:off x="2484" y="2099"/>
                <a:ext cx="1289" cy="1220"/>
              </a:xfrm>
              <a:prstGeom prst="ellipse">
                <a:avLst/>
              </a:prstGeom>
              <a:solidFill>
                <a:srgbClr val="FFFF00"/>
              </a:solidFill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vert="eaVert" wrap="none" anchor="ctr"/>
              <a:p>
                <a:pPr marL="387350" lvl="0" indent="-387350" defTabSz="1033780" eaLnBrk="1" hangingPunct="1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endParaRPr lang="zh-CN" altLang="en-US" sz="2095" dirty="0">
                  <a:solidFill>
                    <a:srgbClr val="FF0000"/>
                  </a:solidFill>
                  <a:latin typeface="Palatino Linotype" panose="0204050205050503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058" name="Oval 18"/>
              <p:cNvSpPr/>
              <p:nvPr/>
            </p:nvSpPr>
            <p:spPr>
              <a:xfrm>
                <a:off x="2495" y="2099"/>
                <a:ext cx="1259" cy="1190"/>
              </a:xfrm>
              <a:prstGeom prst="ellipse">
                <a:avLst/>
              </a:prstGeom>
              <a:solidFill>
                <a:srgbClr val="FFFF00">
                  <a:alpha val="0"/>
                </a:srgbClr>
              </a:solidFill>
              <a:ln w="1905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marL="387350" lvl="0" indent="-387350" algn="l" defTabSz="1033780" eaLnBrk="1" hangingPunct="1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zh-CN" altLang="en-US" sz="2445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黑体" panose="02010609060101010101" pitchFamily="49" charset="-122"/>
                  </a:rPr>
                  <a:t>课前</a:t>
                </a:r>
                <a:endParaRPr lang="zh-CN" altLang="en-US" sz="2445" dirty="0">
                  <a:solidFill>
                    <a:srgbClr val="FF0000"/>
                  </a:solidFill>
                  <a:latin typeface="Palatino Linotype" panose="02040502050505030304" pitchFamily="18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051" name="AutoShape 19"/>
            <p:cNvSpPr/>
            <p:nvPr/>
          </p:nvSpPr>
          <p:spPr>
            <a:xfrm rot="1174623">
              <a:off x="1757" y="2505"/>
              <a:ext cx="497" cy="273"/>
            </a:xfrm>
            <a:prstGeom prst="leftArrow">
              <a:avLst>
                <a:gd name="adj1" fmla="val 50000"/>
                <a:gd name="adj2" fmla="val 45512"/>
              </a:avLst>
            </a:pr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3968115" y="4119737"/>
            <a:ext cx="1505075" cy="2088024"/>
            <a:chOff x="2484" y="818"/>
            <a:chExt cx="1086" cy="1507"/>
          </a:xfrm>
        </p:grpSpPr>
        <p:grpSp>
          <p:nvGrpSpPr>
            <p:cNvPr id="1041" name="Group 21"/>
            <p:cNvGrpSpPr/>
            <p:nvPr/>
          </p:nvGrpSpPr>
          <p:grpSpPr>
            <a:xfrm>
              <a:off x="2484" y="818"/>
              <a:ext cx="1086" cy="844"/>
              <a:chOff x="2302" y="2099"/>
              <a:chExt cx="1571" cy="1220"/>
            </a:xfrm>
          </p:grpSpPr>
          <p:sp>
            <p:nvSpPr>
              <p:cNvPr id="1043" name="Oval 22"/>
              <p:cNvSpPr/>
              <p:nvPr/>
            </p:nvSpPr>
            <p:spPr>
              <a:xfrm>
                <a:off x="2302" y="2430"/>
                <a:ext cx="822" cy="583"/>
              </a:xfrm>
              <a:prstGeom prst="ellipse">
                <a:avLst/>
              </a:prstGeom>
              <a:solidFill>
                <a:srgbClr val="0000FF"/>
              </a:solidFill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p>
                <a:pPr lvl="0"/>
                <a:endParaRPr lang="zh-CN" altLang="en-US" sz="1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44" name="Oval 23"/>
              <p:cNvSpPr/>
              <p:nvPr/>
            </p:nvSpPr>
            <p:spPr>
              <a:xfrm>
                <a:off x="2305" y="2443"/>
                <a:ext cx="822" cy="583"/>
              </a:xfrm>
              <a:prstGeom prst="ellipse">
                <a:avLst/>
              </a:prstGeom>
              <a:solidFill>
                <a:srgbClr val="0000FF">
                  <a:alpha val="32156"/>
                </a:srgbClr>
              </a:solidFill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p>
                <a:pPr lvl="0"/>
                <a:endParaRPr lang="zh-CN" altLang="en-US" sz="1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45" name="Oval 24"/>
              <p:cNvSpPr/>
              <p:nvPr/>
            </p:nvSpPr>
            <p:spPr>
              <a:xfrm>
                <a:off x="2396" y="2460"/>
                <a:ext cx="1477" cy="520"/>
              </a:xfrm>
              <a:prstGeom prst="ellipse">
                <a:avLst/>
              </a:prstGeom>
              <a:solidFill>
                <a:srgbClr val="0000FF"/>
              </a:solidFill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p>
                <a:pPr lvl="0"/>
                <a:endParaRPr lang="zh-CN" altLang="en-US" sz="1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46" name="Oval 25"/>
              <p:cNvSpPr/>
              <p:nvPr/>
            </p:nvSpPr>
            <p:spPr>
              <a:xfrm>
                <a:off x="2391" y="2454"/>
                <a:ext cx="1477" cy="520"/>
              </a:xfrm>
              <a:prstGeom prst="ellipse">
                <a:avLst/>
              </a:prstGeom>
              <a:solidFill>
                <a:srgbClr val="0000FF">
                  <a:alpha val="0"/>
                </a:srgbClr>
              </a:solidFill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p>
                <a:pPr lvl="0"/>
                <a:endParaRPr lang="zh-CN" altLang="en-US" sz="1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47" name="Oval 26"/>
              <p:cNvSpPr/>
              <p:nvPr/>
            </p:nvSpPr>
            <p:spPr>
              <a:xfrm>
                <a:off x="2469" y="2482"/>
                <a:ext cx="1330" cy="479"/>
              </a:xfrm>
              <a:prstGeom prst="ellipse">
                <a:avLst/>
              </a:prstGeom>
              <a:solidFill>
                <a:srgbClr val="0000FF"/>
              </a:solidFill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p>
                <a:pPr lvl="0"/>
                <a:endParaRPr lang="zh-CN" altLang="en-US" sz="1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48" name="Oval 27"/>
              <p:cNvSpPr/>
              <p:nvPr/>
            </p:nvSpPr>
            <p:spPr>
              <a:xfrm>
                <a:off x="2484" y="2099"/>
                <a:ext cx="1289" cy="1220"/>
              </a:xfrm>
              <a:prstGeom prst="ellipse">
                <a:avLst/>
              </a:prstGeom>
              <a:solidFill>
                <a:srgbClr val="0000FF"/>
              </a:solidFill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vert="eaVert" wrap="none" anchor="ctr"/>
              <a:p>
                <a:pPr marL="387350" lvl="0" indent="-387350" defTabSz="1033780" eaLnBrk="1" hangingPunct="1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endParaRPr lang="zh-CN" altLang="en-US" sz="2095" dirty="0">
                  <a:solidFill>
                    <a:srgbClr val="FF0000"/>
                  </a:solidFill>
                  <a:latin typeface="Palatino Linotype" panose="0204050205050503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049" name="Oval 28"/>
              <p:cNvSpPr/>
              <p:nvPr/>
            </p:nvSpPr>
            <p:spPr>
              <a:xfrm>
                <a:off x="2495" y="2099"/>
                <a:ext cx="1259" cy="1190"/>
              </a:xfrm>
              <a:prstGeom prst="ellipse">
                <a:avLst/>
              </a:prstGeom>
              <a:solidFill>
                <a:srgbClr val="0000FF">
                  <a:alpha val="0"/>
                </a:srgbClr>
              </a:solidFill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marL="387350" lvl="0" indent="-387350" algn="l" defTabSz="1033780" eaLnBrk="1" hangingPunct="1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zh-CN" altLang="en-US" sz="2445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黑体" panose="02010609060101010101" pitchFamily="49" charset="-122"/>
                  </a:rPr>
                  <a:t>课中</a:t>
                </a:r>
                <a:endParaRPr lang="zh-CN" altLang="en-US" sz="2445" dirty="0">
                  <a:solidFill>
                    <a:srgbClr val="FF0000"/>
                  </a:solidFill>
                  <a:latin typeface="Palatino Linotype" panose="02040502050505030304" pitchFamily="18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042" name="AutoShape 29"/>
            <p:cNvSpPr/>
            <p:nvPr/>
          </p:nvSpPr>
          <p:spPr>
            <a:xfrm>
              <a:off x="2937" y="1872"/>
              <a:ext cx="317" cy="453"/>
            </a:xfrm>
            <a:prstGeom prst="upArrow">
              <a:avLst>
                <a:gd name="adj1" fmla="val 50000"/>
                <a:gd name="adj2" fmla="val 35725"/>
              </a:avLst>
            </a:pr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Group 30"/>
          <p:cNvGrpSpPr/>
          <p:nvPr/>
        </p:nvGrpSpPr>
        <p:grpSpPr>
          <a:xfrm>
            <a:off x="5927206" y="4641014"/>
            <a:ext cx="2132685" cy="1334336"/>
            <a:chOff x="3890" y="1816"/>
            <a:chExt cx="1539" cy="963"/>
          </a:xfrm>
        </p:grpSpPr>
        <p:grpSp>
          <p:nvGrpSpPr>
            <p:cNvPr id="1032" name="Group 31"/>
            <p:cNvGrpSpPr/>
            <p:nvPr/>
          </p:nvGrpSpPr>
          <p:grpSpPr>
            <a:xfrm>
              <a:off x="4343" y="1816"/>
              <a:ext cx="1086" cy="844"/>
              <a:chOff x="2302" y="2099"/>
              <a:chExt cx="1571" cy="1220"/>
            </a:xfrm>
          </p:grpSpPr>
          <p:sp>
            <p:nvSpPr>
              <p:cNvPr id="1034" name="Oval 32"/>
              <p:cNvSpPr/>
              <p:nvPr/>
            </p:nvSpPr>
            <p:spPr>
              <a:xfrm>
                <a:off x="2302" y="2430"/>
                <a:ext cx="822" cy="583"/>
              </a:xfrm>
              <a:prstGeom prst="ellipse">
                <a:avLst/>
              </a:prstGeom>
              <a:solidFill>
                <a:srgbClr val="00FF00"/>
              </a:solidFill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p>
                <a:pPr lvl="0"/>
                <a:endParaRPr lang="zh-CN" altLang="en-US" sz="1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5" name="Oval 33"/>
              <p:cNvSpPr/>
              <p:nvPr/>
            </p:nvSpPr>
            <p:spPr>
              <a:xfrm>
                <a:off x="2305" y="2443"/>
                <a:ext cx="822" cy="583"/>
              </a:xfrm>
              <a:prstGeom prst="ellipse">
                <a:avLst/>
              </a:prstGeom>
              <a:solidFill>
                <a:srgbClr val="00FF00">
                  <a:alpha val="32156"/>
                </a:srgbClr>
              </a:solidFill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>
                <a:spAutoFit/>
              </a:bodyPr>
              <a:p>
                <a:pPr lvl="0"/>
                <a:endParaRPr lang="zh-CN" altLang="en-US" sz="1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6" name="Oval 34"/>
              <p:cNvSpPr/>
              <p:nvPr/>
            </p:nvSpPr>
            <p:spPr>
              <a:xfrm>
                <a:off x="2396" y="2460"/>
                <a:ext cx="1477" cy="520"/>
              </a:xfrm>
              <a:prstGeom prst="ellipse">
                <a:avLst/>
              </a:prstGeom>
              <a:solidFill>
                <a:srgbClr val="00FF00"/>
              </a:solidFill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p>
                <a:pPr lvl="0"/>
                <a:endParaRPr lang="zh-CN" altLang="en-US" sz="1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7" name="Oval 35"/>
              <p:cNvSpPr/>
              <p:nvPr/>
            </p:nvSpPr>
            <p:spPr>
              <a:xfrm>
                <a:off x="2391" y="2454"/>
                <a:ext cx="1477" cy="520"/>
              </a:xfrm>
              <a:prstGeom prst="ellipse">
                <a:avLst/>
              </a:prstGeom>
              <a:solidFill>
                <a:srgbClr val="00FF00">
                  <a:alpha val="0"/>
                </a:srgbClr>
              </a:solidFill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p>
                <a:pPr lvl="0"/>
                <a:endParaRPr lang="zh-CN" altLang="en-US" sz="1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8" name="Oval 36"/>
              <p:cNvSpPr/>
              <p:nvPr/>
            </p:nvSpPr>
            <p:spPr>
              <a:xfrm>
                <a:off x="2469" y="2482"/>
                <a:ext cx="1330" cy="479"/>
              </a:xfrm>
              <a:prstGeom prst="ellipse">
                <a:avLst/>
              </a:prstGeom>
              <a:solidFill>
                <a:srgbClr val="00FF00"/>
              </a:solidFill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ctr">
                <a:spAutoFit/>
              </a:bodyPr>
              <a:p>
                <a:pPr lvl="0"/>
                <a:endParaRPr lang="zh-CN" altLang="en-US" sz="100" dirty="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39" name="Oval 37"/>
              <p:cNvSpPr/>
              <p:nvPr/>
            </p:nvSpPr>
            <p:spPr>
              <a:xfrm>
                <a:off x="2484" y="2099"/>
                <a:ext cx="1289" cy="1220"/>
              </a:xfrm>
              <a:prstGeom prst="ellipse">
                <a:avLst/>
              </a:prstGeom>
              <a:solidFill>
                <a:srgbClr val="00FF00"/>
              </a:solidFill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vert="eaVert" wrap="none" anchor="ctr"/>
              <a:p>
                <a:pPr marL="387350" lvl="0" indent="-387350" defTabSz="1033780" eaLnBrk="1" hangingPunct="1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endParaRPr lang="zh-CN" altLang="en-US" sz="2095" dirty="0">
                  <a:solidFill>
                    <a:srgbClr val="FF0000"/>
                  </a:solidFill>
                  <a:latin typeface="Palatino Linotype" panose="02040502050505030304" pitchFamily="18" charset="0"/>
                  <a:ea typeface="楷体_GB2312" pitchFamily="49" charset="-122"/>
                </a:endParaRPr>
              </a:p>
            </p:txBody>
          </p:sp>
          <p:sp>
            <p:nvSpPr>
              <p:cNvPr id="1040" name="Oval 38"/>
              <p:cNvSpPr/>
              <p:nvPr/>
            </p:nvSpPr>
            <p:spPr>
              <a:xfrm>
                <a:off x="2496" y="2107"/>
                <a:ext cx="1259" cy="1190"/>
              </a:xfrm>
              <a:prstGeom prst="ellipse">
                <a:avLst/>
              </a:prstGeom>
              <a:solidFill>
                <a:srgbClr val="00FF00">
                  <a:alpha val="0"/>
                </a:srgbClr>
              </a:solidFill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pPr marL="387350" lvl="0" indent="-387350" algn="l" defTabSz="1033780" eaLnBrk="1" hangingPunct="1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zh-CN" altLang="en-US" sz="2445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黑体" panose="02010609060101010101" pitchFamily="49" charset="-122"/>
                  </a:rPr>
                  <a:t>效果</a:t>
                </a:r>
                <a:endParaRPr lang="zh-CN" altLang="en-US" sz="2445" dirty="0">
                  <a:solidFill>
                    <a:srgbClr val="FF0000"/>
                  </a:solidFill>
                  <a:latin typeface="Palatino Linotype" panose="02040502050505030304" pitchFamily="18" charset="0"/>
                  <a:ea typeface="黑体" panose="02010609060101010101" pitchFamily="49" charset="-122"/>
                </a:endParaRPr>
              </a:p>
              <a:p>
                <a:pPr marL="387350" lvl="0" indent="-387350" algn="l" defTabSz="1033780" eaLnBrk="1" hangingPunct="1">
                  <a:spcBef>
                    <a:spcPct val="20000"/>
                  </a:spcBef>
                  <a:buFont typeface="Wingdings" panose="05000000000000000000" pitchFamily="2" charset="2"/>
                  <a:buNone/>
                </a:pPr>
                <a:r>
                  <a:rPr lang="zh-CN" altLang="en-US" sz="2445" dirty="0">
                    <a:solidFill>
                      <a:srgbClr val="FF0000"/>
                    </a:solidFill>
                    <a:latin typeface="Palatino Linotype" panose="02040502050505030304" pitchFamily="18" charset="0"/>
                    <a:ea typeface="黑体" panose="02010609060101010101" pitchFamily="49" charset="-122"/>
                  </a:rPr>
                  <a:t>堪忧</a:t>
                </a:r>
                <a:endParaRPr lang="zh-CN" altLang="en-US" sz="2445" dirty="0">
                  <a:solidFill>
                    <a:srgbClr val="FF0000"/>
                  </a:solidFill>
                  <a:latin typeface="Palatino Linotype" panose="02040502050505030304" pitchFamily="18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033" name="AutoShape 39"/>
            <p:cNvSpPr/>
            <p:nvPr/>
          </p:nvSpPr>
          <p:spPr>
            <a:xfrm rot="-1719483">
              <a:off x="3890" y="2507"/>
              <a:ext cx="499" cy="272"/>
            </a:xfrm>
            <a:prstGeom prst="rightArrow">
              <a:avLst>
                <a:gd name="adj1" fmla="val 50000"/>
                <a:gd name="adj2" fmla="val 45863"/>
              </a:avLst>
            </a:pr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6" name="Object 40"/>
          <p:cNvGraphicFramePr>
            <a:graphicFrameLocks noGrp="1"/>
          </p:cNvGraphicFramePr>
          <p:nvPr/>
        </p:nvGraphicFramePr>
        <p:xfrm>
          <a:off x="4076065" y="5150485"/>
          <a:ext cx="1411605" cy="1633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" name="" r:id="rId1" imgW="2180590" imgH="2572385" progId="CorelDRAW.Graphic.9">
                  <p:embed/>
                </p:oleObj>
              </mc:Choice>
              <mc:Fallback>
                <p:oleObj name="" r:id="rId1" imgW="2180590" imgH="2572385" progId="CorelDRAW.Graphic.9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76065" y="5150485"/>
                        <a:ext cx="1411605" cy="16338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3658870" y="394970"/>
            <a:ext cx="2181225" cy="4420870"/>
            <a:chOff x="5762" y="622"/>
            <a:chExt cx="3435" cy="6962"/>
          </a:xfrm>
        </p:grpSpPr>
        <p:sp>
          <p:nvSpPr>
            <p:cNvPr id="97282" name="AutoShape 2"/>
            <p:cNvSpPr>
              <a:spLocks noChangeArrowheads="1"/>
            </p:cNvSpPr>
            <p:nvPr/>
          </p:nvSpPr>
          <p:spPr bwMode="auto">
            <a:xfrm>
              <a:off x="5766" y="622"/>
              <a:ext cx="3431" cy="6962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</a:ln>
          </p:spPr>
          <p:txBody>
            <a:bodyPr lIns="88348" tIns="44174" rIns="88348" bIns="44174" anchor="ctr"/>
            <a:lstStyle/>
            <a:p>
              <a:pPr marL="0" marR="0" lvl="0" indent="0" algn="l" defTabSz="1012825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800">
                  <a:solidFill>
                    <a:schemeClr val="bg1"/>
                  </a:solidFill>
                  <a:latin typeface="宋体" panose="02010600030101010101" pitchFamily="2" charset="-122"/>
                  <a:sym typeface="+mn-ea"/>
                </a:rPr>
                <a:t>。</a:t>
              </a:r>
              <a:endPara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宋体" panose="02010600030101010101" pitchFamily="2" charset="-122"/>
                <a:ea typeface="+mj-ea"/>
                <a:cs typeface="+mn-cs"/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762" y="831"/>
              <a:ext cx="3352" cy="64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342900" lvl="0" indent="-342900">
                <a:buFont typeface="Wingdings" panose="05000000000000000000" charset="0"/>
                <a:buChar char="Ø"/>
              </a:pPr>
              <a:r>
                <a:rPr lang="zh-CN" altLang="en-US" sz="2400" b="1">
                  <a:solidFill>
                    <a:srgbClr val="FF0000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课中：</a:t>
              </a:r>
              <a:endPara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endParaRPr>
            </a:p>
            <a:p>
              <a:pPr marL="342900" lvl="0" indent="-342900">
                <a:buFont typeface="Wingdings" panose="05000000000000000000" charset="0"/>
                <a:buChar char="Ø"/>
              </a:pPr>
              <a:r>
                <a:rPr lang="zh-CN" altLang="en-US" sz="2400" b="1">
                  <a:solidFill>
                    <a:schemeClr val="bg1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教师讲解与合作探究的关系难处理；</a:t>
              </a:r>
              <a:endParaRPr lang="zh-CN" altLang="en-US" sz="24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endParaRPr>
            </a:p>
            <a:p>
              <a:pPr marL="342900" lvl="0" indent="-342900">
                <a:buFont typeface="Wingdings" panose="05000000000000000000" charset="0"/>
                <a:buChar char="Ø"/>
              </a:pPr>
              <a:r>
                <a:rPr lang="zh-CN" altLang="en-US" sz="2400" b="1">
                  <a:solidFill>
                    <a:schemeClr val="bg1"/>
                  </a:solidFill>
                  <a:latin typeface="宋体" panose="02010600030101010101" pitchFamily="2" charset="-122"/>
                  <a:cs typeface="宋体" panose="02010600030101010101" pitchFamily="2" charset="-122"/>
                  <a:sym typeface="宋体" panose="02010600030101010101" pitchFamily="2" charset="-122"/>
                </a:rPr>
                <a:t>课堂环节多，模式化，流于形式，费时多，难以深入学习，效果差；</a:t>
              </a:r>
              <a:endParaRPr lang="zh-CN" altLang="en-US" sz="24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宋体" panose="02010600030101010101" pitchFamily="2" charset="-122"/>
              </a:endParaRPr>
            </a:p>
            <a:p>
              <a:pPr marL="342900" lvl="0" indent="-342900">
                <a:buFont typeface="Wingdings" panose="05000000000000000000" charset="0"/>
                <a:buChar char="Ø"/>
              </a:pPr>
              <a:endParaRPr lang="zh-CN" altLang="en-US" sz="24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AutoShape 2"/>
          <p:cNvSpPr>
            <a:spLocks noChangeArrowheads="1"/>
          </p:cNvSpPr>
          <p:nvPr/>
        </p:nvSpPr>
        <p:spPr bwMode="auto">
          <a:xfrm>
            <a:off x="3697605" y="2281555"/>
            <a:ext cx="2191385" cy="3985895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</a:ln>
        </p:spPr>
        <p:txBody>
          <a:bodyPr lIns="88348" tIns="44174" rIns="88348" bIns="44174" anchor="ctr"/>
          <a:lstStyle/>
          <a:p>
            <a:pPr marL="0" marR="0" lvl="0" indent="0" algn="l" defTabSz="1012825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+mj-ea"/>
              <a:cs typeface="+mn-cs"/>
              <a:sym typeface="+mn-ea"/>
            </a:endParaRPr>
          </a:p>
        </p:txBody>
      </p:sp>
      <p:sp>
        <p:nvSpPr>
          <p:cNvPr id="97283" name="AutoShape 3"/>
          <p:cNvSpPr/>
          <p:nvPr/>
        </p:nvSpPr>
        <p:spPr>
          <a:xfrm>
            <a:off x="1028065" y="2276475"/>
            <a:ext cx="2371090" cy="3990340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lIns="88348" tIns="44174" rIns="88348" bIns="44174" anchor="ctr"/>
          <a:p>
            <a:pPr marL="285750" lvl="0" indent="-28575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增大工作量，事务多；</a:t>
            </a:r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收集学生预习题，根据学生情况进行二次备课；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285750" lvl="0" indent="-28575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直接使用，或者放弃，或者当成是练习册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365" name="Rectangle 5"/>
          <p:cNvSpPr>
            <a:spLocks noGrp="1"/>
          </p:cNvSpPr>
          <p:nvPr>
            <p:ph type="title"/>
          </p:nvPr>
        </p:nvSpPr>
        <p:spPr>
          <a:xfrm>
            <a:off x="652434" y="415348"/>
            <a:ext cx="8447116" cy="605790"/>
          </a:xfrm>
        </p:spPr>
        <p:txBody>
          <a:bodyPr vert="horz" wrap="square" lIns="90242" tIns="45121" rIns="90242" bIns="45121" anchor="t">
            <a:spAutoFit/>
          </a:bodyPr>
          <a:p>
            <a:pPr marL="457200" lvl="0" indent="-457200" algn="l">
              <a:buFont typeface="Wingdings" panose="05000000000000000000" charset="0"/>
              <a:buChar char="Ø"/>
            </a:pPr>
            <a:r>
              <a:rPr lang="zh-CN" altLang="en-US" sz="3200" b="1">
                <a:sym typeface="+mn-ea"/>
              </a:rPr>
              <a:t>教师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负担重，左右为难</a:t>
            </a:r>
            <a:r>
              <a:rPr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——</a:t>
            </a:r>
            <a:endParaRPr altLang="zh-CN" sz="32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7286" name="AutoShape 6"/>
          <p:cNvSpPr/>
          <p:nvPr/>
        </p:nvSpPr>
        <p:spPr>
          <a:xfrm>
            <a:off x="3150524" y="1381760"/>
            <a:ext cx="400397" cy="414250"/>
          </a:xfrm>
          <a:prstGeom prst="chevron">
            <a:avLst>
              <a:gd name="adj" fmla="val 52513"/>
            </a:avLst>
          </a:prstGeom>
          <a:solidFill>
            <a:schemeClr val="accent1"/>
          </a:solidFill>
          <a:ln w="0">
            <a:noFill/>
          </a:ln>
        </p:spPr>
        <p:txBody>
          <a:bodyPr wrap="none" anchor="ctr"/>
          <a:p>
            <a:pPr lvl="0"/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7287" name="AutoShape 7"/>
          <p:cNvSpPr/>
          <p:nvPr/>
        </p:nvSpPr>
        <p:spPr>
          <a:xfrm>
            <a:off x="5613862" y="1381760"/>
            <a:ext cx="397626" cy="414250"/>
          </a:xfrm>
          <a:prstGeom prst="chevron">
            <a:avLst>
              <a:gd name="adj" fmla="val 52513"/>
            </a:avLst>
          </a:prstGeom>
          <a:solidFill>
            <a:schemeClr val="hlink"/>
          </a:solidFill>
          <a:ln w="0">
            <a:noFill/>
          </a:ln>
        </p:spPr>
        <p:txBody>
          <a:bodyPr wrap="none" anchor="ctr"/>
          <a:p>
            <a:pPr lvl="0"/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gray">
          <a:xfrm>
            <a:off x="6838435" y="1221826"/>
            <a:ext cx="470008" cy="732734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89" name="Oval 9"/>
          <p:cNvSpPr>
            <a:spLocks noChangeArrowheads="1"/>
          </p:cNvSpPr>
          <p:nvPr/>
        </p:nvSpPr>
        <p:spPr bwMode="gray">
          <a:xfrm>
            <a:off x="6222077" y="1221826"/>
            <a:ext cx="1702724" cy="732734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90" name="Oval 10"/>
          <p:cNvSpPr>
            <a:spLocks noChangeArrowheads="1"/>
          </p:cNvSpPr>
          <p:nvPr/>
        </p:nvSpPr>
        <p:spPr bwMode="gray">
          <a:xfrm>
            <a:off x="6332913" y="1225078"/>
            <a:ext cx="1481051" cy="727616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91" name="Oval 11"/>
          <p:cNvSpPr>
            <a:spLocks noChangeArrowheads="1"/>
          </p:cNvSpPr>
          <p:nvPr/>
        </p:nvSpPr>
        <p:spPr bwMode="gray">
          <a:xfrm>
            <a:off x="6357851" y="1232680"/>
            <a:ext cx="1481051" cy="7276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72" name="Oval 12"/>
          <p:cNvSpPr/>
          <p:nvPr/>
        </p:nvSpPr>
        <p:spPr>
          <a:xfrm>
            <a:off x="6411884" y="1233373"/>
            <a:ext cx="1335578" cy="709640"/>
          </a:xfrm>
          <a:prstGeom prst="ellipse">
            <a:avLst/>
          </a:prstGeom>
          <a:solidFill>
            <a:srgbClr val="333333"/>
          </a:solidFill>
          <a:ln w="38100">
            <a:noFill/>
          </a:ln>
        </p:spPr>
        <p:txBody>
          <a:bodyPr anchor="ctr">
            <a:spAutoFit/>
          </a:bodyPr>
          <a:p>
            <a:pPr lvl="0"/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7293" name="Oval 13"/>
          <p:cNvSpPr>
            <a:spLocks noChangeArrowheads="1"/>
          </p:cNvSpPr>
          <p:nvPr/>
        </p:nvSpPr>
        <p:spPr bwMode="gray">
          <a:xfrm>
            <a:off x="1911758" y="1217669"/>
            <a:ext cx="470008" cy="732734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94" name="Oval 14"/>
          <p:cNvSpPr>
            <a:spLocks noChangeArrowheads="1"/>
          </p:cNvSpPr>
          <p:nvPr/>
        </p:nvSpPr>
        <p:spPr bwMode="gray">
          <a:xfrm>
            <a:off x="1911758" y="1217669"/>
            <a:ext cx="470008" cy="732734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95" name="Oval 15"/>
          <p:cNvSpPr>
            <a:spLocks noChangeArrowheads="1"/>
          </p:cNvSpPr>
          <p:nvPr/>
        </p:nvSpPr>
        <p:spPr bwMode="gray">
          <a:xfrm>
            <a:off x="1406237" y="1219536"/>
            <a:ext cx="1481051" cy="727616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296" name="Oval 16"/>
          <p:cNvSpPr>
            <a:spLocks noChangeArrowheads="1"/>
          </p:cNvSpPr>
          <p:nvPr/>
        </p:nvSpPr>
        <p:spPr bwMode="gray">
          <a:xfrm>
            <a:off x="1407622" y="1222307"/>
            <a:ext cx="1481051" cy="727616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77" name="Oval 17"/>
          <p:cNvSpPr/>
          <p:nvPr/>
        </p:nvSpPr>
        <p:spPr>
          <a:xfrm>
            <a:off x="1481051" y="1229892"/>
            <a:ext cx="1334192" cy="709674"/>
          </a:xfrm>
          <a:prstGeom prst="ellipse">
            <a:avLst/>
          </a:prstGeom>
          <a:solidFill>
            <a:srgbClr val="333333"/>
          </a:solidFill>
          <a:ln w="38100">
            <a:noFill/>
          </a:ln>
        </p:spPr>
        <p:txBody>
          <a:bodyPr anchor="ctr">
            <a:spAutoFit/>
          </a:bodyPr>
          <a:p>
            <a:pPr lvl="0"/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5378" name="Group 18"/>
          <p:cNvGrpSpPr/>
          <p:nvPr/>
        </p:nvGrpSpPr>
        <p:grpSpPr>
          <a:xfrm>
            <a:off x="1501833" y="993833"/>
            <a:ext cx="1291244" cy="1177636"/>
            <a:chOff x="4166" y="1706"/>
            <a:chExt cx="1252" cy="1252"/>
          </a:xfrm>
        </p:grpSpPr>
        <p:sp>
          <p:nvSpPr>
            <p:cNvPr id="15397" name="Oval 19"/>
            <p:cNvSpPr/>
            <p:nvPr/>
          </p:nvSpPr>
          <p:spPr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98" name="Oval 20"/>
            <p:cNvSpPr/>
            <p:nvPr/>
          </p:nvSpPr>
          <p:spPr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99" name="Oval 21"/>
            <p:cNvSpPr/>
            <p:nvPr/>
          </p:nvSpPr>
          <p:spPr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00" name="Oval 22"/>
            <p:cNvSpPr/>
            <p:nvPr/>
          </p:nvSpPr>
          <p:spPr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97303" name="Oval 23"/>
          <p:cNvSpPr>
            <a:spLocks noChangeArrowheads="1"/>
          </p:cNvSpPr>
          <p:nvPr/>
        </p:nvSpPr>
        <p:spPr bwMode="gray">
          <a:xfrm>
            <a:off x="4375772" y="1221826"/>
            <a:ext cx="470042" cy="732734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304" name="Oval 24"/>
          <p:cNvSpPr>
            <a:spLocks noChangeArrowheads="1"/>
          </p:cNvSpPr>
          <p:nvPr/>
        </p:nvSpPr>
        <p:spPr bwMode="gray">
          <a:xfrm>
            <a:off x="4375772" y="1221826"/>
            <a:ext cx="470042" cy="732734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305" name="Oval 25"/>
          <p:cNvSpPr>
            <a:spLocks noChangeArrowheads="1"/>
          </p:cNvSpPr>
          <p:nvPr/>
        </p:nvSpPr>
        <p:spPr bwMode="gray">
          <a:xfrm>
            <a:off x="3870960" y="1225078"/>
            <a:ext cx="1481051" cy="72761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7306" name="Oval 26"/>
          <p:cNvSpPr>
            <a:spLocks noChangeArrowheads="1"/>
          </p:cNvSpPr>
          <p:nvPr/>
        </p:nvSpPr>
        <p:spPr bwMode="gray">
          <a:xfrm>
            <a:off x="3872346" y="1226463"/>
            <a:ext cx="1481051" cy="72761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383" name="Oval 27"/>
          <p:cNvSpPr/>
          <p:nvPr/>
        </p:nvSpPr>
        <p:spPr>
          <a:xfrm>
            <a:off x="3943004" y="1233373"/>
            <a:ext cx="1334193" cy="709640"/>
          </a:xfrm>
          <a:prstGeom prst="ellipse">
            <a:avLst/>
          </a:prstGeom>
          <a:solidFill>
            <a:srgbClr val="333333"/>
          </a:solidFill>
          <a:ln w="38100">
            <a:noFill/>
          </a:ln>
        </p:spPr>
        <p:txBody>
          <a:bodyPr anchor="ctr">
            <a:spAutoFit/>
          </a:bodyPr>
          <a:p>
            <a:pPr lvl="0"/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5384" name="Group 28"/>
          <p:cNvGrpSpPr/>
          <p:nvPr/>
        </p:nvGrpSpPr>
        <p:grpSpPr>
          <a:xfrm>
            <a:off x="3965171" y="993833"/>
            <a:ext cx="1291244" cy="1177636"/>
            <a:chOff x="4166" y="1706"/>
            <a:chExt cx="1252" cy="1252"/>
          </a:xfrm>
        </p:grpSpPr>
        <p:sp>
          <p:nvSpPr>
            <p:cNvPr id="15393" name="Oval 29"/>
            <p:cNvSpPr/>
            <p:nvPr/>
          </p:nvSpPr>
          <p:spPr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94" name="Oval 30"/>
            <p:cNvSpPr/>
            <p:nvPr/>
          </p:nvSpPr>
          <p:spPr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95" name="Oval 31"/>
            <p:cNvSpPr/>
            <p:nvPr/>
          </p:nvSpPr>
          <p:spPr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96" name="Oval 32"/>
            <p:cNvSpPr/>
            <p:nvPr/>
          </p:nvSpPr>
          <p:spPr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385" name="Group 33"/>
          <p:cNvGrpSpPr/>
          <p:nvPr/>
        </p:nvGrpSpPr>
        <p:grpSpPr>
          <a:xfrm>
            <a:off x="6435437" y="993833"/>
            <a:ext cx="1292629" cy="1177636"/>
            <a:chOff x="4166" y="1706"/>
            <a:chExt cx="1252" cy="1252"/>
          </a:xfrm>
        </p:grpSpPr>
        <p:sp>
          <p:nvSpPr>
            <p:cNvPr id="15389" name="Oval 34"/>
            <p:cNvSpPr/>
            <p:nvPr/>
          </p:nvSpPr>
          <p:spPr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90" name="Oval 35"/>
            <p:cNvSpPr/>
            <p:nvPr/>
          </p:nvSpPr>
          <p:spPr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91" name="Oval 36"/>
            <p:cNvSpPr/>
            <p:nvPr/>
          </p:nvSpPr>
          <p:spPr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92" name="Oval 37"/>
            <p:cNvSpPr/>
            <p:nvPr/>
          </p:nvSpPr>
          <p:spPr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97318" name="Text Box 38"/>
          <p:cNvSpPr txBox="1"/>
          <p:nvPr/>
        </p:nvSpPr>
        <p:spPr>
          <a:xfrm>
            <a:off x="1534276" y="1284490"/>
            <a:ext cx="1249045" cy="514350"/>
          </a:xfrm>
          <a:prstGeom prst="rect">
            <a:avLst/>
          </a:prstGeom>
          <a:noFill/>
          <a:ln w="9525">
            <a:noFill/>
          </a:ln>
        </p:spPr>
        <p:txBody>
          <a:bodyPr wrap="none" lIns="88348" tIns="44174" rIns="88348" bIns="44174">
            <a:spAutoFit/>
          </a:bodyPr>
          <a:p>
            <a:pPr lvl="0" defTabSz="1012825"/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事务多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7319" name="Text Box 39"/>
          <p:cNvSpPr txBox="1"/>
          <p:nvPr/>
        </p:nvSpPr>
        <p:spPr>
          <a:xfrm>
            <a:off x="4059670" y="1284490"/>
            <a:ext cx="1249045" cy="514350"/>
          </a:xfrm>
          <a:prstGeom prst="rect">
            <a:avLst/>
          </a:prstGeom>
          <a:noFill/>
          <a:ln w="9525">
            <a:noFill/>
          </a:ln>
        </p:spPr>
        <p:txBody>
          <a:bodyPr wrap="none" lIns="88348" tIns="44174" rIns="88348" bIns="44174">
            <a:spAutoFit/>
          </a:bodyPr>
          <a:p>
            <a:pPr lvl="0" defTabSz="1012825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要求高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7320" name="Text Box 40"/>
          <p:cNvSpPr txBox="1"/>
          <p:nvPr/>
        </p:nvSpPr>
        <p:spPr>
          <a:xfrm>
            <a:off x="6583680" y="1275080"/>
            <a:ext cx="1249045" cy="514350"/>
          </a:xfrm>
          <a:prstGeom prst="rect">
            <a:avLst/>
          </a:prstGeom>
          <a:noFill/>
          <a:ln w="9525">
            <a:noFill/>
          </a:ln>
        </p:spPr>
        <p:txBody>
          <a:bodyPr wrap="none" lIns="88348" tIns="44174" rIns="88348" bIns="44174">
            <a:spAutoFit/>
          </a:bodyPr>
          <a:p>
            <a:pPr lvl="0" defTabSz="1012825"/>
            <a:r>
              <a:rPr lang="zh-CN" alt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资源少</a:t>
            </a:r>
            <a:endParaRPr lang="zh-CN" altLang="en-US" sz="2800" b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08400" y="2348230"/>
            <a:ext cx="2180590" cy="37490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 fontAlgn="base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教师难以把握学生合作探究学习；</a:t>
            </a:r>
            <a:endParaRPr lang="zh-CN" altLang="en-US" sz="2400" b="1">
              <a:solidFill>
                <a:schemeClr val="bg1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marL="171450" indent="-171450" fontAlgn="base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课堂组织难，讲解难点重点，时间不够，效率较低。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pPr marL="171450" indent="-171450" fontAlgn="base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sym typeface="+mn-ea"/>
              </a:rPr>
              <a:t>复习、练习课照旧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  <p:pic>
        <p:nvPicPr>
          <p:cNvPr id="4" name="Picture 3" descr="300Px gadget with labels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727825" y="57785"/>
            <a:ext cx="2462530" cy="1894840"/>
          </a:xfrm>
          <a:prstGeom prst="wedgeEllipseCallout">
            <a:avLst/>
          </a:prstGeom>
          <a:noFill/>
        </p:spPr>
      </p:pic>
      <p:grpSp>
        <p:nvGrpSpPr>
          <p:cNvPr id="6" name="组合 5"/>
          <p:cNvGrpSpPr/>
          <p:nvPr/>
        </p:nvGrpSpPr>
        <p:grpSpPr>
          <a:xfrm>
            <a:off x="6248400" y="2348230"/>
            <a:ext cx="2042795" cy="3918585"/>
            <a:chOff x="9840" y="3698"/>
            <a:chExt cx="3217" cy="6171"/>
          </a:xfrm>
        </p:grpSpPr>
        <p:sp>
          <p:nvSpPr>
            <p:cNvPr id="97284" name="AutoShape 4"/>
            <p:cNvSpPr>
              <a:spLocks noChangeArrowheads="1"/>
            </p:cNvSpPr>
            <p:nvPr/>
          </p:nvSpPr>
          <p:spPr bwMode="auto">
            <a:xfrm>
              <a:off x="9840" y="3698"/>
              <a:ext cx="3177" cy="6171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chemeClr val="bg2"/>
              </a:solidFill>
              <a:round/>
            </a:ln>
          </p:spPr>
          <p:txBody>
            <a:bodyPr lIns="88348" tIns="44174" rIns="88348" bIns="44174" anchor="ctr"/>
            <a:lstStyle/>
            <a:p>
              <a:pPr marL="342900" marR="0" lvl="0" indent="-342900" algn="ctr" defTabSz="10128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0012" y="7421"/>
              <a:ext cx="3045" cy="7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0" indent="0">
                <a:buFont typeface="Wingdings" panose="05000000000000000000" charset="0"/>
                <a:buNone/>
              </a:pPr>
              <a:endParaRPr lang="zh-CN" altLang="en-US" sz="2400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854" y="3713"/>
              <a:ext cx="3103" cy="590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marL="285750" marR="0" lvl="0" indent="-285750" algn="l" defTabSz="10128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charset="0"/>
                <a:buChar char="Ø"/>
                <a:defRPr/>
              </a:pPr>
              <a:r>
                <a:rPr lang="zh-CN" altLang="en-US" sz="2400" b="1">
                  <a:solidFill>
                    <a:srgbClr val="FF0000"/>
                  </a:solidFill>
                  <a:effectLst/>
                  <a:sym typeface="+mn-ea"/>
                </a:rPr>
                <a:t>课程资源少，</a:t>
              </a:r>
              <a:r>
                <a:rPr lang="zh-CN" altLang="en-US" sz="2400" b="1">
                  <a:solidFill>
                    <a:schemeClr val="bg1"/>
                  </a:solidFill>
                  <a:effectLst/>
                  <a:sym typeface="+mn-ea"/>
                </a:rPr>
                <a:t>缺少合适的教辅题目、教具、学具；</a:t>
              </a:r>
              <a:endParaRPr lang="zh-CN" altLang="en-US" sz="2400" b="1">
                <a:solidFill>
                  <a:schemeClr val="bg1"/>
                </a:solidFill>
                <a:effectLst/>
                <a:sym typeface="+mn-ea"/>
              </a:endParaRPr>
            </a:p>
            <a:p>
              <a:pPr marL="285750" marR="0" lvl="0" indent="-285750" algn="l" defTabSz="10128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charset="0"/>
                <a:buChar char="Ø"/>
                <a:defRPr/>
              </a:pPr>
              <a:r>
                <a:rPr lang="zh-CN" altLang="en-US" sz="2400" b="1">
                  <a:solidFill>
                    <a:schemeClr val="bg1"/>
                  </a:solidFill>
                </a:rPr>
                <a:t>缺少合适的</a:t>
              </a:r>
              <a:r>
                <a:rPr lang="en-US" altLang="zh-CN" sz="2400" b="1">
                  <a:solidFill>
                    <a:schemeClr val="bg1"/>
                  </a:solidFill>
                  <a:sym typeface="+mn-ea"/>
                </a:rPr>
                <a:t>PPT+</a:t>
              </a:r>
              <a:r>
                <a:rPr lang="zh-CN" altLang="en-US" sz="2400" b="1">
                  <a:solidFill>
                    <a:schemeClr val="bg1"/>
                  </a:solidFill>
                </a:rPr>
                <a:t>视频，好的练习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ldLvl="0" animBg="1"/>
      <p:bldP spid="972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09690" y="5889625"/>
            <a:ext cx="1905000" cy="457200"/>
          </a:xfrm>
        </p:spPr>
        <p:txBody>
          <a:bodyPr anchor="t"/>
          <a:p>
            <a:pPr indent="0" eaLnBrk="0" hangingPunct="0">
              <a:spcBef>
                <a:spcPct val="5000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19459" name="文本框 6146"/>
          <p:cNvSpPr txBox="1"/>
          <p:nvPr/>
        </p:nvSpPr>
        <p:spPr>
          <a:xfrm>
            <a:off x="490538" y="1340485"/>
            <a:ext cx="8183562" cy="1968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lvl="0" indent="-457200" eaLnBrk="0" hangingPunct="0"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</a:rPr>
              <a:t>微视频：</a:t>
            </a:r>
            <a:r>
              <a:rPr lang="zh-CN" altLang="en-US" sz="2800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cs typeface="+mn-ea"/>
                <a:sym typeface="+mn-ea"/>
              </a:rPr>
              <a:t>针对某个学科知识点（如重点、难点、疑点、考点等）或教学环节（如学习活动、主题、实验、任务等）而设计开发的一种情景化、支持多种学习方式的视频。</a:t>
            </a:r>
            <a:endParaRPr lang="zh-CN" altLang="en-US" sz="2800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6149" name="流程图: 过程 6148"/>
          <p:cNvSpPr/>
          <p:nvPr/>
        </p:nvSpPr>
        <p:spPr>
          <a:xfrm>
            <a:off x="3862705" y="1412240"/>
            <a:ext cx="1814830" cy="449580"/>
          </a:xfrm>
          <a:prstGeom prst="flowChartProcess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150" name="流程图: 过程 6149"/>
          <p:cNvSpPr/>
          <p:nvPr/>
        </p:nvSpPr>
        <p:spPr>
          <a:xfrm>
            <a:off x="3849370" y="1895475"/>
            <a:ext cx="1444625" cy="423545"/>
          </a:xfrm>
          <a:prstGeom prst="flowChartProcess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7154" name="Rectangle 2"/>
          <p:cNvSpPr>
            <a:spLocks noGrp="1"/>
          </p:cNvSpPr>
          <p:nvPr>
            <p:ph type="title"/>
          </p:nvPr>
        </p:nvSpPr>
        <p:spPr bwMode="auto">
          <a:xfrm>
            <a:off x="580197" y="466001"/>
            <a:ext cx="8670925" cy="515620"/>
          </a:xfrm>
        </p:spPr>
        <p:txBody>
          <a:bodyPr vert="horz" wrap="square" lIns="0" tIns="0" rIns="0" bIns="0" rtlCol="0" anchor="t">
            <a:spAutoFit/>
          </a:bodyPr>
          <a:p>
            <a:pPr marL="457200" indent="-457200">
              <a:buFont typeface="Wingdings" panose="05000000000000000000" charset="0"/>
              <a:buChar char="u"/>
            </a:pPr>
            <a:r>
              <a:rPr altLang="zh-CN" sz="3200" b="1" dirty="0">
                <a:ln>
                  <a:noFill/>
                </a:ln>
              </a:rPr>
              <a:t>2</a:t>
            </a:r>
            <a:r>
              <a:rPr lang="zh-CN" altLang="en-US" sz="3200" b="1" dirty="0">
                <a:ln>
                  <a:noFill/>
                </a:ln>
              </a:rPr>
              <a:t>、微视频</a:t>
            </a:r>
            <a:r>
              <a:rPr altLang="zh-CN" sz="3200" b="1" dirty="0">
                <a:ln>
                  <a:noFill/>
                </a:ln>
              </a:rPr>
              <a:t>+PPT</a:t>
            </a:r>
            <a:r>
              <a:rPr lang="zh-CN" altLang="en-US" sz="3200" b="1" dirty="0">
                <a:ln>
                  <a:noFill/>
                </a:ln>
              </a:rPr>
              <a:t>的优缺点（案例）</a:t>
            </a:r>
            <a:endParaRPr lang="zh-CN" altLang="en-US" sz="3200" b="1" dirty="0">
              <a:ln>
                <a:noFill/>
              </a:ln>
            </a:endParaRPr>
          </a:p>
        </p:txBody>
      </p:sp>
      <p:sp>
        <p:nvSpPr>
          <p:cNvPr id="692226" name="矩形 3"/>
          <p:cNvSpPr/>
          <p:nvPr/>
        </p:nvSpPr>
        <p:spPr>
          <a:xfrm>
            <a:off x="580390" y="4005580"/>
            <a:ext cx="8005445" cy="20802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7113" tIns="38582" rIns="77113" bIns="38582">
            <a:spAutoFit/>
          </a:bodyPr>
          <a:p>
            <a:pPr marL="457200" lvl="0" indent="-457200" fontAlgn="base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735" b="1" strike="noStrike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微视频，</a:t>
            </a:r>
            <a:r>
              <a:rPr lang="zh-CN" altLang="en-US" sz="2735" strike="noStrike" noProof="1" dirty="0">
                <a:solidFill>
                  <a:schemeClr val="bg1"/>
                </a:solidFill>
                <a:latin typeface="方正静蕾简体"/>
                <a:ea typeface="方正静蕾简体"/>
                <a:cs typeface="+mn-ea"/>
              </a:rPr>
              <a:t>对学生而言，可以有一个</a:t>
            </a:r>
            <a:r>
              <a:rPr lang="zh-CN" altLang="en-US" sz="2735" b="1" strike="noStrike" noProof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自定进度</a:t>
            </a:r>
            <a:r>
              <a:rPr lang="zh-CN" altLang="en-US" sz="2735" dirty="0">
                <a:solidFill>
                  <a:schemeClr val="bg1"/>
                </a:solidFill>
                <a:latin typeface="方正静蕾简体"/>
                <a:ea typeface="方正静蕾简体"/>
                <a:cs typeface="+mn-ea"/>
                <a:sym typeface="+mn-ea"/>
              </a:rPr>
              <a:t>的学习，即按照自己的步骤、节奏学习，可以暂停、倒退、重播，有利于根据个人情况完成学习，夯实基础，有利于预防学困生出现。</a:t>
            </a:r>
            <a:endParaRPr lang="zh-CN" altLang="en-US" sz="2735" b="1" strike="noStrike" noProof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384425" y="5012055"/>
            <a:ext cx="4347845" cy="16510"/>
          </a:xfrm>
          <a:prstGeom prst="line">
            <a:avLst/>
          </a:prstGeom>
          <a:ln w="1905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384425" y="6053455"/>
            <a:ext cx="3385820" cy="32385"/>
          </a:xfrm>
          <a:prstGeom prst="line">
            <a:avLst/>
          </a:prstGeom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257935" y="5576570"/>
            <a:ext cx="2233295" cy="11430"/>
          </a:xfrm>
          <a:prstGeom prst="line">
            <a:avLst/>
          </a:prstGeom>
          <a:ln w="57150">
            <a:solidFill>
              <a:srgbClr val="66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10"/>
          <p:cNvGrpSpPr/>
          <p:nvPr/>
        </p:nvGrpSpPr>
        <p:grpSpPr>
          <a:xfrm>
            <a:off x="5425440" y="2462530"/>
            <a:ext cx="1955165" cy="1256030"/>
            <a:chOff x="2873524" y="1484784"/>
            <a:chExt cx="2232248" cy="1567284"/>
          </a:xfrm>
        </p:grpSpPr>
        <p:sp>
          <p:nvSpPr>
            <p:cNvPr id="9" name="椭圆 8"/>
            <p:cNvSpPr/>
            <p:nvPr/>
          </p:nvSpPr>
          <p:spPr>
            <a:xfrm>
              <a:off x="2873524" y="2475722"/>
              <a:ext cx="2232248" cy="576346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形标注 11"/>
            <p:cNvSpPr/>
            <p:nvPr/>
          </p:nvSpPr>
          <p:spPr>
            <a:xfrm>
              <a:off x="3203181" y="1484784"/>
              <a:ext cx="1441071" cy="1152692"/>
            </a:xfrm>
            <a:prstGeom prst="wedgeEllipseCallout">
              <a:avLst>
                <a:gd name="adj1" fmla="val -37588"/>
                <a:gd name="adj2" fmla="val 59193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309927" y="1531897"/>
              <a:ext cx="1224440" cy="93597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4000"/>
                  </a:schemeClr>
                </a:gs>
                <a:gs pos="4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3162071" y="1757355"/>
              <a:ext cx="1457232" cy="5704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rPr>
                <a:t>解题型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" name="组合 35"/>
          <p:cNvGrpSpPr/>
          <p:nvPr/>
        </p:nvGrpSpPr>
        <p:grpSpPr>
          <a:xfrm>
            <a:off x="7067868" y="1967230"/>
            <a:ext cx="2352675" cy="1795780"/>
            <a:chOff x="2873524" y="1467696"/>
            <a:chExt cx="2232248" cy="1584372"/>
          </a:xfrm>
        </p:grpSpPr>
        <p:sp>
          <p:nvSpPr>
            <p:cNvPr id="16" name="椭圆 15"/>
            <p:cNvSpPr/>
            <p:nvPr/>
          </p:nvSpPr>
          <p:spPr>
            <a:xfrm>
              <a:off x="2873524" y="2476417"/>
              <a:ext cx="2232248" cy="57565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形标注 16"/>
            <p:cNvSpPr/>
            <p:nvPr/>
          </p:nvSpPr>
          <p:spPr>
            <a:xfrm>
              <a:off x="3203089" y="1484784"/>
              <a:ext cx="1277894" cy="837566"/>
            </a:xfrm>
            <a:prstGeom prst="wedgeEllipseCallout">
              <a:avLst>
                <a:gd name="adj1" fmla="val -37588"/>
                <a:gd name="adj2" fmla="val 59193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172663" y="1467696"/>
              <a:ext cx="1224574" cy="93560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4000"/>
                  </a:schemeClr>
                </a:gs>
                <a:gs pos="4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TextBox 39"/>
            <p:cNvSpPr txBox="1">
              <a:spLocks noChangeArrowheads="1"/>
            </p:cNvSpPr>
            <p:nvPr/>
          </p:nvSpPr>
          <p:spPr bwMode="auto">
            <a:xfrm>
              <a:off x="3325396" y="1735493"/>
              <a:ext cx="1223067" cy="4075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rPr>
                <a:t>答疑型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30"/>
          <p:cNvGrpSpPr/>
          <p:nvPr/>
        </p:nvGrpSpPr>
        <p:grpSpPr>
          <a:xfrm>
            <a:off x="5796280" y="372110"/>
            <a:ext cx="1953260" cy="1380490"/>
            <a:chOff x="2873524" y="1484784"/>
            <a:chExt cx="2232248" cy="1567284"/>
          </a:xfrm>
        </p:grpSpPr>
        <p:sp>
          <p:nvSpPr>
            <p:cNvPr id="21" name="椭圆 20"/>
            <p:cNvSpPr/>
            <p:nvPr/>
          </p:nvSpPr>
          <p:spPr>
            <a:xfrm>
              <a:off x="2873524" y="2475861"/>
              <a:ext cx="2232248" cy="576207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椭圆形标注 21"/>
            <p:cNvSpPr/>
            <p:nvPr/>
          </p:nvSpPr>
          <p:spPr>
            <a:xfrm>
              <a:off x="3203320" y="1484784"/>
              <a:ext cx="1440160" cy="1152415"/>
            </a:xfrm>
            <a:prstGeom prst="wedgeEllipseCallout">
              <a:avLst>
                <a:gd name="adj1" fmla="val -37588"/>
                <a:gd name="adj2" fmla="val 59193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309892" y="1530881"/>
              <a:ext cx="1224136" cy="93633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4000"/>
                  </a:schemeClr>
                </a:gs>
                <a:gs pos="4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TextBox 57"/>
            <p:cNvSpPr txBox="1"/>
            <p:nvPr/>
          </p:nvSpPr>
          <p:spPr>
            <a:xfrm>
              <a:off x="3193557" y="1835152"/>
              <a:ext cx="1367941" cy="8305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rPr>
                <a:t>讲授型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5" name="组合 15"/>
          <p:cNvGrpSpPr/>
          <p:nvPr/>
        </p:nvGrpSpPr>
        <p:grpSpPr>
          <a:xfrm>
            <a:off x="7235825" y="434340"/>
            <a:ext cx="2161540" cy="1343660"/>
            <a:chOff x="2873524" y="1484784"/>
            <a:chExt cx="2232248" cy="1567284"/>
          </a:xfrm>
        </p:grpSpPr>
        <p:sp>
          <p:nvSpPr>
            <p:cNvPr id="45" name="椭圆 44"/>
            <p:cNvSpPr/>
            <p:nvPr/>
          </p:nvSpPr>
          <p:spPr>
            <a:xfrm>
              <a:off x="2873524" y="2475463"/>
              <a:ext cx="2232248" cy="576605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47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椭圆形标注 45"/>
            <p:cNvSpPr/>
            <p:nvPr/>
          </p:nvSpPr>
          <p:spPr>
            <a:xfrm>
              <a:off x="3205261" y="1484784"/>
              <a:ext cx="1438560" cy="1151921"/>
            </a:xfrm>
            <a:prstGeom prst="wedgeEllipseCallout">
              <a:avLst>
                <a:gd name="adj1" fmla="val -37588"/>
                <a:gd name="adj2" fmla="val 59193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3309123" y="1531222"/>
              <a:ext cx="1224636" cy="93521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4000"/>
                  </a:schemeClr>
                </a:gs>
                <a:gs pos="4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484" name="TextBox 19"/>
            <p:cNvSpPr txBox="1">
              <a:spLocks noChangeArrowheads="1"/>
            </p:cNvSpPr>
            <p:nvPr/>
          </p:nvSpPr>
          <p:spPr bwMode="auto">
            <a:xfrm>
              <a:off x="3292070" y="1737613"/>
              <a:ext cx="1224636" cy="533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宋体" panose="02010600030101010101" pitchFamily="2" charset="-122"/>
                  <a:cs typeface="+mn-cs"/>
                </a:rPr>
                <a:t>实验型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721360" y="291783"/>
            <a:ext cx="3095625" cy="579120"/>
          </a:xfrm>
          <a:prstGeom prst="rect">
            <a:avLst/>
          </a:prstGeom>
        </p:spPr>
        <p:txBody>
          <a:bodyPr>
            <a:spAutoFit/>
          </a:bodyPr>
          <a:p>
            <a:pPr marL="457200" lvl="0" indent="-457200" eaLnBrk="1" fontAlgn="base" hangingPunct="1">
              <a:buFont typeface="Wingdings" panose="05000000000000000000" charset="0"/>
              <a:buChar char="Ø"/>
            </a:pPr>
            <a:r>
              <a:rPr lang="zh-CN" altLang="en-US" sz="3200" b="1" strike="noStrike" noProof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微视频</a:t>
            </a:r>
            <a:r>
              <a:rPr lang="zh-CN" altLang="en-US" sz="3200" b="1" dirty="0" smtClean="0">
                <a:ln>
                  <a:noFill/>
                </a:ln>
                <a:solidFill>
                  <a:schemeClr val="bg1"/>
                </a:solidFill>
                <a:sym typeface="+mn-ea"/>
              </a:rPr>
              <a:t>的特点</a:t>
            </a:r>
            <a:endParaRPr lang="zh-CN" altLang="en-US" sz="3200" b="1" strike="noStrike" noProof="1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6303963" y="2604453"/>
            <a:ext cx="1620838" cy="2738438"/>
          </a:xfrm>
          <a:prstGeom prst="roundRect">
            <a:avLst>
              <a:gd name="adj" fmla="val 1374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kern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缺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点：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以观看为主，缺少分析、综合、判断、推理等互动</a:t>
            </a:r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608513" y="2604453"/>
            <a:ext cx="1611313" cy="2738438"/>
          </a:xfrm>
          <a:prstGeom prst="roundRect">
            <a:avLst>
              <a:gd name="adj" fmla="val 1374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优化教学过程，节省时间，增大课堂容量，提高教学效率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925763" y="2604453"/>
            <a:ext cx="1563688" cy="2738438"/>
          </a:xfrm>
          <a:prstGeom prst="roundRect">
            <a:avLst>
              <a:gd name="adj" fmla="val 1374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化静为动，变动为静，变不见为可见，突破，重点难点，激发兴趣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219200" y="2604453"/>
            <a:ext cx="1620838" cy="2738438"/>
          </a:xfrm>
          <a:prstGeom prst="roundRect">
            <a:avLst>
              <a:gd name="adj" fmla="val 13745"/>
            </a:avLst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EAEAEA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algn="l" defTabSz="914400" rtl="0" eaLnBrk="1" fontAlgn="base" latinLnBrk="0" hangingPunct="1">
              <a:lnSpc>
                <a:spcPct val="90000"/>
              </a:lnSpc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视频时长短，撷取</a:t>
            </a:r>
            <a:r>
              <a:rPr lang="zh-CN" altLang="en-US" sz="24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经典片段，有讲解、实验、动画、解题等</a:t>
            </a:r>
            <a:endParaRPr kumimoji="0" lang="zh-CN" altLang="en-US" sz="2400" b="1" i="0" u="none" strike="noStrike" kern="1200" cap="none" spc="0" normalizeH="0" baseline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 rot="3419336">
            <a:off x="1488281" y="1169829"/>
            <a:ext cx="874713" cy="971550"/>
          </a:xfrm>
          <a:prstGeom prst="rect">
            <a:avLst/>
          </a:prstGeom>
          <a:gradFill rotWithShape="1">
            <a:gsLst>
              <a:gs pos="0">
                <a:srgbClr val="2676FF"/>
              </a:gs>
              <a:gs pos="100000">
                <a:srgbClr val="2676FF">
                  <a:lumMod val="60000"/>
                  <a:lumOff val="40000"/>
                </a:srgb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2676FF">
                <a:lumMod val="60000"/>
                <a:lumOff val="40000"/>
              </a:srgbClr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gray">
          <a:xfrm>
            <a:off x="2411413" y="1343660"/>
            <a:ext cx="152400" cy="123825"/>
          </a:xfrm>
          <a:prstGeom prst="ellipse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2500313" y="1345248"/>
            <a:ext cx="746125" cy="123825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gray">
          <a:xfrm>
            <a:off x="3176588" y="1345248"/>
            <a:ext cx="136525" cy="120650"/>
          </a:xfrm>
          <a:prstGeom prst="ellipse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FFFFFF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gray">
          <a:xfrm>
            <a:off x="3249613" y="1384935"/>
            <a:ext cx="38100" cy="34925"/>
          </a:xfrm>
          <a:prstGeom prst="ellipse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 rot="3419336">
            <a:off x="3152775" y="1108710"/>
            <a:ext cx="874713" cy="969963"/>
          </a:xfrm>
          <a:prstGeom prst="rect">
            <a:avLst/>
          </a:prstGeom>
          <a:gradFill rotWithShape="1">
            <a:gsLst>
              <a:gs pos="0">
                <a:srgbClr val="2676FF"/>
              </a:gs>
              <a:gs pos="100000">
                <a:srgbClr val="2676FF">
                  <a:lumMod val="60000"/>
                  <a:lumOff val="40000"/>
                </a:srgb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2676FF">
                <a:lumMod val="60000"/>
                <a:lumOff val="40000"/>
              </a:srgbClr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gray">
          <a:xfrm>
            <a:off x="4075113" y="1343660"/>
            <a:ext cx="152400" cy="123825"/>
          </a:xfrm>
          <a:prstGeom prst="ellipse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gray">
          <a:xfrm>
            <a:off x="4162425" y="1345248"/>
            <a:ext cx="747713" cy="123825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gray">
          <a:xfrm>
            <a:off x="4840288" y="1345248"/>
            <a:ext cx="136525" cy="120650"/>
          </a:xfrm>
          <a:prstGeom prst="ellipse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FFFFFF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gray">
          <a:xfrm>
            <a:off x="4913313" y="1384935"/>
            <a:ext cx="39688" cy="34925"/>
          </a:xfrm>
          <a:prstGeom prst="ellipse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gray">
          <a:xfrm rot="3419336">
            <a:off x="4748213" y="1108710"/>
            <a:ext cx="874713" cy="969963"/>
          </a:xfrm>
          <a:prstGeom prst="rect">
            <a:avLst/>
          </a:prstGeom>
          <a:gradFill rotWithShape="1">
            <a:gsLst>
              <a:gs pos="0">
                <a:srgbClr val="2676FF"/>
              </a:gs>
              <a:gs pos="100000">
                <a:srgbClr val="2676FF">
                  <a:lumMod val="60000"/>
                  <a:lumOff val="40000"/>
                </a:srgb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2676FF">
                <a:lumMod val="60000"/>
                <a:lumOff val="40000"/>
              </a:srgbClr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gray">
          <a:xfrm>
            <a:off x="5740400" y="1343660"/>
            <a:ext cx="198438" cy="123825"/>
          </a:xfrm>
          <a:prstGeom prst="ellipse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gray">
          <a:xfrm>
            <a:off x="5853113" y="1345248"/>
            <a:ext cx="977900" cy="123825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gray">
          <a:xfrm>
            <a:off x="6740525" y="1345248"/>
            <a:ext cx="179388" cy="120650"/>
          </a:xfrm>
          <a:prstGeom prst="ellipse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FFFFFF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gray">
          <a:xfrm>
            <a:off x="6835775" y="1384935"/>
            <a:ext cx="50800" cy="34925"/>
          </a:xfrm>
          <a:prstGeom prst="ellipse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gray">
          <a:xfrm rot="3419336">
            <a:off x="6412706" y="1107916"/>
            <a:ext cx="874713" cy="971550"/>
          </a:xfrm>
          <a:prstGeom prst="rect">
            <a:avLst/>
          </a:prstGeom>
          <a:gradFill rotWithShape="1">
            <a:gsLst>
              <a:gs pos="0">
                <a:srgbClr val="2676FF"/>
              </a:gs>
              <a:gs pos="100000">
                <a:srgbClr val="2676FF">
                  <a:lumMod val="60000"/>
                  <a:lumOff val="40000"/>
                </a:srgbClr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887400" prstMaterial="legacyMatte">
            <a:bevelT w="13500" h="13500" prst="angle"/>
            <a:bevelB w="13500" h="13500" prst="angle"/>
            <a:extrusionClr>
              <a:srgbClr val="2676FF">
                <a:lumMod val="60000"/>
                <a:lumOff val="40000"/>
              </a:srgbClr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gray">
          <a:xfrm>
            <a:off x="1403350" y="1413510"/>
            <a:ext cx="1255395" cy="51816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”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3575" name="Rectangle 28"/>
          <p:cNvSpPr/>
          <p:nvPr/>
        </p:nvSpPr>
        <p:spPr>
          <a:xfrm>
            <a:off x="3059113" y="1383348"/>
            <a:ext cx="125539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“动”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76" name="Rectangle 29"/>
          <p:cNvSpPr/>
          <p:nvPr/>
        </p:nvSpPr>
        <p:spPr>
          <a:xfrm>
            <a:off x="4643438" y="1342073"/>
            <a:ext cx="125539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28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“精”</a:t>
            </a:r>
            <a:endParaRPr lang="zh-CN" altLang="en-US" sz="28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577" name="Rectangle 30"/>
          <p:cNvSpPr/>
          <p:nvPr/>
        </p:nvSpPr>
        <p:spPr>
          <a:xfrm>
            <a:off x="6300788" y="1342073"/>
            <a:ext cx="1255395" cy="518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indent="0"/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“缺”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989648" y="5728970"/>
            <a:ext cx="7164388" cy="822960"/>
          </a:xfrm>
          <a:prstGeom prst="rect">
            <a:avLst/>
          </a:prstGeom>
          <a:solidFill>
            <a:srgbClr val="92D050">
              <a:alpha val="69804"/>
            </a:srgbClr>
          </a:solidFill>
        </p:spPr>
        <p:txBody>
          <a:bodyPr>
            <a:spAutoFit/>
          </a:bodyPr>
          <a:p>
            <a:pPr lvl="0" algn="ctr" eaLnBrk="1" fontAlgn="base" hangingPunct="1"/>
            <a:r>
              <a:rPr lang="zh-CN" altLang="en-US" sz="2400" b="1" strike="noStrike" noProof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要抓住二个核心：“</a:t>
            </a:r>
            <a:r>
              <a:rPr lang="zh-CN" altLang="en-US" sz="2400" b="1" strike="noStrike" noProof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微而精</a:t>
            </a:r>
            <a:r>
              <a:rPr lang="zh-CN" altLang="en-US" sz="2400" b="1" strike="noStrike" noProof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”</a:t>
            </a:r>
            <a:r>
              <a:rPr lang="en-US" altLang="zh-CN" sz="2400" b="1" strike="noStrike" noProof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+“</a:t>
            </a:r>
            <a:r>
              <a:rPr lang="zh-CN" altLang="en-US" sz="2400" b="1" strike="noStrike" noProof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服务学习</a:t>
            </a:r>
            <a:r>
              <a:rPr lang="zh-CN" altLang="en-US" sz="2400" b="1" strike="noStrike" noProof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”</a:t>
            </a:r>
            <a:br>
              <a:rPr lang="zh-CN" altLang="en-US" sz="24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400" b="1" strike="noStrike" noProof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来选题、设计、制作和应用。</a:t>
            </a:r>
            <a:endParaRPr lang="zh-CN" altLang="en-US" sz="2400" b="1" strike="noStrike" noProof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8" grpId="0" bldLvl="0" animBg="1"/>
      <p:bldP spid="7" grpId="0" bldLvl="0" animBg="1"/>
      <p:bldP spid="4" grpId="0" bldLvl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-3175" y="1741488"/>
            <a:ext cx="9144000" cy="123983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9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2163" name="矩形 3"/>
          <p:cNvSpPr/>
          <p:nvPr/>
        </p:nvSpPr>
        <p:spPr>
          <a:xfrm>
            <a:off x="1030605" y="1741805"/>
            <a:ext cx="7726680" cy="1011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 fontAlgn="base"/>
            <a:r>
              <a:rPr lang="zh-CN" altLang="en-US" sz="3125" b="1" strike="noStrike" noProof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二 、什么是</a:t>
            </a:r>
            <a:r>
              <a:rPr lang="zh-CN" altLang="en-US" sz="3125" b="1">
                <a:solidFill>
                  <a:schemeClr val="bg1"/>
                </a:solidFill>
                <a:sym typeface="+mn-ea"/>
              </a:rPr>
              <a:t>导学案</a:t>
            </a:r>
            <a:r>
              <a:rPr lang="en-US" altLang="zh-CN" sz="6000" b="1">
                <a:solidFill>
                  <a:schemeClr val="bg1"/>
                </a:solidFill>
                <a:sym typeface="+mn-ea"/>
              </a:rPr>
              <a:t>+</a:t>
            </a:r>
            <a:r>
              <a:rPr lang="en-US" altLang="zh-CN" sz="3125" b="1">
                <a:solidFill>
                  <a:schemeClr val="bg1"/>
                </a:solidFill>
                <a:sym typeface="+mn-ea"/>
              </a:rPr>
              <a:t>PPT</a:t>
            </a:r>
            <a:r>
              <a:rPr lang="en-US" altLang="zh-CN" sz="6000" b="1">
                <a:solidFill>
                  <a:schemeClr val="bg1"/>
                </a:solidFill>
                <a:sym typeface="+mn-ea"/>
              </a:rPr>
              <a:t>+</a:t>
            </a:r>
            <a:r>
              <a:rPr lang="zh-CN" altLang="en-US" sz="3125" b="1">
                <a:solidFill>
                  <a:schemeClr val="bg1"/>
                </a:solidFill>
                <a:sym typeface="+mn-ea"/>
              </a:rPr>
              <a:t>微视频</a:t>
            </a:r>
            <a:endParaRPr lang="zh-CN" altLang="en-US" sz="3125" b="1" strike="noStrike" noProof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32164" name="矩形 1"/>
          <p:cNvSpPr/>
          <p:nvPr/>
        </p:nvSpPr>
        <p:spPr>
          <a:xfrm>
            <a:off x="703263" y="3148013"/>
            <a:ext cx="7947025" cy="22599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base">
              <a:lnSpc>
                <a:spcPct val="90000"/>
              </a:lnSpc>
            </a:pPr>
            <a:r>
              <a:rPr lang="zh-CN" altLang="en-US" sz="2735" b="1" strike="noStrike" noProof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　</a:t>
            </a:r>
            <a:r>
              <a:rPr lang="zh-CN" altLang="en-US" sz="2400" b="1" strike="noStrike" noProof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　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以微视频和导学案作为载体，课前自主学习，课上进行知识内化。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课件直观、动态、容量大，创设情境、激发兴趣、突出重点、化解难点、提高效率；教学案则落实知识，促进师生互动，学习有主线。</a:t>
            </a:r>
            <a:r>
              <a:rPr lang="zh-CN" altLang="en-US" sz="2400">
                <a:sym typeface="+mn-ea"/>
              </a:rPr>
              <a:t>。</a:t>
            </a:r>
            <a:r>
              <a:rPr lang="zh-CN" altLang="en-US" sz="3905" b="1" strike="noStrike" noProof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三大模块</a:t>
            </a:r>
            <a:r>
              <a:rPr lang="zh-CN" altLang="en-US" sz="2735" b="1" strike="noStrike" noProof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3905" b="1" strike="noStrike" noProof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导学一体</a:t>
            </a:r>
            <a:r>
              <a:rPr lang="zh-CN" altLang="en-US" sz="2735" b="1" strike="noStrike" noProof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的模式。</a:t>
            </a:r>
            <a:endParaRPr lang="zh-CN" altLang="en-US" sz="2735" b="1" strike="noStrike" noProof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标题 3"/>
          <p:cNvSpPr>
            <a:spLocks noGrp="1"/>
          </p:cNvSpPr>
          <p:nvPr>
            <p:ph type="title"/>
          </p:nvPr>
        </p:nvSpPr>
        <p:spPr>
          <a:xfrm>
            <a:off x="857250" y="-76358"/>
            <a:ext cx="7416800" cy="137668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b="1" dirty="0">
                <a:solidFill>
                  <a:srgbClr val="C00000"/>
                </a:solidFill>
              </a:rPr>
              <a:t>为何要“</a:t>
            </a:r>
            <a:r>
              <a:rPr altLang="zh-CN" sz="8000" b="1" dirty="0">
                <a:solidFill>
                  <a:srgbClr val="FF0000"/>
                </a:solidFill>
              </a:rPr>
              <a:t>+</a:t>
            </a:r>
            <a:r>
              <a:rPr lang="zh-CN" altLang="en-US" sz="3600" b="1" dirty="0">
                <a:solidFill>
                  <a:srgbClr val="C00000"/>
                </a:solidFill>
              </a:rPr>
              <a:t>”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59" name="Oval 65"/>
          <p:cNvSpPr>
            <a:spLocks noChangeArrowheads="1"/>
          </p:cNvSpPr>
          <p:nvPr/>
        </p:nvSpPr>
        <p:spPr bwMode="auto">
          <a:xfrm>
            <a:off x="5140325" y="6235700"/>
            <a:ext cx="2163763" cy="307975"/>
          </a:xfrm>
          <a:prstGeom prst="ellipse">
            <a:avLst/>
          </a:prstGeom>
          <a:gradFill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rgbClr val="EEECE1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" name="组合 59"/>
          <p:cNvGrpSpPr/>
          <p:nvPr/>
        </p:nvGrpSpPr>
        <p:grpSpPr>
          <a:xfrm rot="796071">
            <a:off x="1506538" y="1474788"/>
            <a:ext cx="2513012" cy="1871662"/>
            <a:chOff x="711377" y="2412070"/>
            <a:chExt cx="2195511" cy="1949274"/>
          </a:xfrm>
        </p:grpSpPr>
        <p:grpSp>
          <p:nvGrpSpPr>
            <p:cNvPr id="4" name="组合 60"/>
            <p:cNvGrpSpPr/>
            <p:nvPr/>
          </p:nvGrpSpPr>
          <p:grpSpPr>
            <a:xfrm>
              <a:off x="711377" y="2412070"/>
              <a:ext cx="1823300" cy="1714453"/>
              <a:chOff x="711377" y="2412070"/>
              <a:chExt cx="1823300" cy="1714453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63" name="圆角矩形 1"/>
              <p:cNvSpPr/>
              <p:nvPr/>
            </p:nvSpPr>
            <p:spPr>
              <a:xfrm rot="977750">
                <a:off x="711377" y="2412070"/>
                <a:ext cx="1823300" cy="1656748"/>
              </a:xfrm>
              <a:custGeom>
                <a:avLst/>
                <a:gdLst/>
                <a:ahLst/>
                <a:cxnLst/>
                <a:rect l="l" t="t" r="r" b="b"/>
                <a:pathLst>
                  <a:path w="2592288" h="1512168">
                    <a:moveTo>
                      <a:pt x="756084" y="0"/>
                    </a:moveTo>
                    <a:lnTo>
                      <a:pt x="2484276" y="0"/>
                    </a:lnTo>
                    <a:cubicBezTo>
                      <a:pt x="2520994" y="0"/>
                      <a:pt x="2557100" y="2617"/>
                      <a:pt x="2592288" y="8590"/>
                    </a:cubicBezTo>
                    <a:lnTo>
                      <a:pt x="2592288" y="1503578"/>
                    </a:lnTo>
                    <a:cubicBezTo>
                      <a:pt x="2557100" y="1509551"/>
                      <a:pt x="2520994" y="1512168"/>
                      <a:pt x="2484276" y="1512168"/>
                    </a:cubicBezTo>
                    <a:lnTo>
                      <a:pt x="756084" y="1512168"/>
                    </a:lnTo>
                    <a:cubicBezTo>
                      <a:pt x="338510" y="1512168"/>
                      <a:pt x="0" y="1173658"/>
                      <a:pt x="0" y="756084"/>
                    </a:cubicBezTo>
                    <a:cubicBezTo>
                      <a:pt x="0" y="338510"/>
                      <a:pt x="338510" y="0"/>
                      <a:pt x="756084" y="0"/>
                    </a:cubicBezTo>
                    <a:close/>
                  </a:path>
                </a:pathLst>
              </a:custGeom>
              <a:gradFill>
                <a:gsLst>
                  <a:gs pos="84000">
                    <a:srgbClr val="F79646">
                      <a:lumMod val="75000"/>
                    </a:srgbClr>
                  </a:gs>
                  <a:gs pos="9000">
                    <a:srgbClr val="F79646">
                      <a:lumMod val="75000"/>
                    </a:srgbClr>
                  </a:gs>
                  <a:gs pos="0">
                    <a:srgbClr val="F79646"/>
                  </a:gs>
                  <a:gs pos="100000">
                    <a:srgbClr val="F79646"/>
                  </a:gs>
                  <a:gs pos="46000">
                    <a:srgbClr val="FFC000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  <a:sp3d prstMaterial="softEdge">
                <a:bevelT w="127000" prst="artDeco"/>
              </a:sp3d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圆角矩形 1"/>
              <p:cNvSpPr/>
              <p:nvPr/>
            </p:nvSpPr>
            <p:spPr>
              <a:xfrm rot="977750">
                <a:off x="726190" y="2469775"/>
                <a:ext cx="1687542" cy="1656748"/>
              </a:xfrm>
              <a:custGeom>
                <a:avLst/>
                <a:gdLst/>
                <a:ahLst/>
                <a:cxnLst/>
                <a:rect l="l" t="t" r="r" b="b"/>
                <a:pathLst>
                  <a:path w="2592288" h="1512168">
                    <a:moveTo>
                      <a:pt x="756084" y="0"/>
                    </a:moveTo>
                    <a:lnTo>
                      <a:pt x="2484276" y="0"/>
                    </a:lnTo>
                    <a:cubicBezTo>
                      <a:pt x="2520994" y="0"/>
                      <a:pt x="2557100" y="2617"/>
                      <a:pt x="2592288" y="8590"/>
                    </a:cubicBezTo>
                    <a:lnTo>
                      <a:pt x="2592288" y="1503578"/>
                    </a:lnTo>
                    <a:cubicBezTo>
                      <a:pt x="2557100" y="1509551"/>
                      <a:pt x="2520994" y="1512168"/>
                      <a:pt x="2484276" y="1512168"/>
                    </a:cubicBezTo>
                    <a:lnTo>
                      <a:pt x="756084" y="1512168"/>
                    </a:lnTo>
                    <a:cubicBezTo>
                      <a:pt x="338510" y="1512168"/>
                      <a:pt x="0" y="1173658"/>
                      <a:pt x="0" y="756084"/>
                    </a:cubicBezTo>
                    <a:cubicBezTo>
                      <a:pt x="0" y="338510"/>
                      <a:pt x="338510" y="0"/>
                      <a:pt x="756084" y="0"/>
                    </a:cubicBezTo>
                    <a:close/>
                  </a:path>
                </a:pathLst>
              </a:custGeom>
              <a:gradFill>
                <a:gsLst>
                  <a:gs pos="27000">
                    <a:srgbClr val="D4A100">
                      <a:alpha val="0"/>
                    </a:srgbClr>
                  </a:gs>
                  <a:gs pos="0">
                    <a:srgbClr val="EDD800">
                      <a:alpha val="13000"/>
                    </a:srgbClr>
                  </a:gs>
                  <a:gs pos="100000">
                    <a:srgbClr val="FFFF00">
                      <a:alpha val="0"/>
                    </a:srgbClr>
                  </a:gs>
                  <a:gs pos="10000">
                    <a:sysClr val="window" lastClr="FFFFFF"/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  <a:sp3d prstMaterial="softEdge">
                <a:bevelT w="127000" prst="artDeco"/>
              </a:sp3d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2" name="椭圆 61"/>
            <p:cNvSpPr/>
            <p:nvPr/>
          </p:nvSpPr>
          <p:spPr>
            <a:xfrm rot="977750">
              <a:off x="2119831" y="2677559"/>
              <a:ext cx="787057" cy="1683785"/>
            </a:xfrm>
            <a:prstGeom prst="ellipse">
              <a:avLst/>
            </a:prstGeom>
            <a:gradFill flip="none" rotWithShape="1">
              <a:gsLst>
                <a:gs pos="98000">
                  <a:srgbClr val="F79646">
                    <a:lumMod val="75000"/>
                  </a:srgbClr>
                </a:gs>
                <a:gs pos="11000">
                  <a:srgbClr val="F79646">
                    <a:lumMod val="75000"/>
                  </a:srgbClr>
                </a:gs>
                <a:gs pos="39000">
                  <a:srgbClr val="FFC000"/>
                </a:gs>
                <a:gs pos="64000">
                  <a:srgbClr val="F79646">
                    <a:lumMod val="40000"/>
                    <a:lumOff val="60000"/>
                  </a:srgbClr>
                </a:gs>
              </a:gsLst>
              <a:lin ang="5400000" scaled="1"/>
              <a:tileRect/>
            </a:gradFill>
            <a:ln w="38100" cap="flat" cmpd="sng" algn="ctr">
              <a:solidFill>
                <a:srgbClr val="F79646"/>
              </a:solidFill>
              <a:prstDash val="solid"/>
            </a:ln>
            <a:effectLst>
              <a:innerShdw blurRad="114300">
                <a:srgbClr val="CC9B00"/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64"/>
          <p:cNvGrpSpPr/>
          <p:nvPr/>
        </p:nvGrpSpPr>
        <p:grpSpPr>
          <a:xfrm rot="-7126529">
            <a:off x="4725988" y="4362450"/>
            <a:ext cx="2528887" cy="1617663"/>
            <a:chOff x="1835696" y="2276872"/>
            <a:chExt cx="3077507" cy="1512168"/>
          </a:xfrm>
        </p:grpSpPr>
        <p:sp>
          <p:nvSpPr>
            <p:cNvPr id="66" name="圆角矩形 1"/>
            <p:cNvSpPr/>
            <p:nvPr/>
          </p:nvSpPr>
          <p:spPr>
            <a:xfrm>
              <a:off x="1836167" y="2274678"/>
              <a:ext cx="2592602" cy="1512167"/>
            </a:xfrm>
            <a:custGeom>
              <a:avLst/>
              <a:gdLst/>
              <a:ahLst/>
              <a:cxnLst/>
              <a:rect l="l" t="t" r="r" b="b"/>
              <a:pathLst>
                <a:path w="2592288" h="1512168">
                  <a:moveTo>
                    <a:pt x="756084" y="0"/>
                  </a:moveTo>
                  <a:lnTo>
                    <a:pt x="2484276" y="0"/>
                  </a:lnTo>
                  <a:cubicBezTo>
                    <a:pt x="2520994" y="0"/>
                    <a:pt x="2557100" y="2617"/>
                    <a:pt x="2592288" y="8590"/>
                  </a:cubicBezTo>
                  <a:lnTo>
                    <a:pt x="2592288" y="1503578"/>
                  </a:lnTo>
                  <a:cubicBezTo>
                    <a:pt x="2557100" y="1509551"/>
                    <a:pt x="2520994" y="1512168"/>
                    <a:pt x="2484276" y="1512168"/>
                  </a:cubicBezTo>
                  <a:lnTo>
                    <a:pt x="756084" y="1512168"/>
                  </a:ln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gradFill>
              <a:gsLst>
                <a:gs pos="84000">
                  <a:srgbClr val="D4A100"/>
                </a:gs>
                <a:gs pos="9000">
                  <a:srgbClr val="CC9B00"/>
                </a:gs>
                <a:gs pos="0">
                  <a:srgbClr val="EDD800"/>
                </a:gs>
                <a:gs pos="100000">
                  <a:srgbClr val="E3DE00"/>
                </a:gs>
                <a:gs pos="46000">
                  <a:srgbClr val="FFCD2D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7" name="圆角矩形 1"/>
            <p:cNvSpPr/>
            <p:nvPr/>
          </p:nvSpPr>
          <p:spPr>
            <a:xfrm>
              <a:off x="1907704" y="2276872"/>
              <a:ext cx="2592288" cy="1512168"/>
            </a:xfrm>
            <a:custGeom>
              <a:avLst/>
              <a:gdLst/>
              <a:ahLst/>
              <a:cxnLst/>
              <a:rect l="l" t="t" r="r" b="b"/>
              <a:pathLst>
                <a:path w="2592288" h="1512168">
                  <a:moveTo>
                    <a:pt x="756084" y="0"/>
                  </a:moveTo>
                  <a:lnTo>
                    <a:pt x="2484276" y="0"/>
                  </a:lnTo>
                  <a:cubicBezTo>
                    <a:pt x="2520994" y="0"/>
                    <a:pt x="2557100" y="2617"/>
                    <a:pt x="2592288" y="8590"/>
                  </a:cubicBezTo>
                  <a:lnTo>
                    <a:pt x="2592288" y="1503578"/>
                  </a:lnTo>
                  <a:cubicBezTo>
                    <a:pt x="2557100" y="1509551"/>
                    <a:pt x="2520994" y="1512168"/>
                    <a:pt x="2484276" y="1512168"/>
                  </a:cubicBezTo>
                  <a:lnTo>
                    <a:pt x="756084" y="1512168"/>
                  </a:lnTo>
                  <a:cubicBezTo>
                    <a:pt x="338510" y="1512168"/>
                    <a:pt x="0" y="1173658"/>
                    <a:pt x="0" y="756084"/>
                  </a:cubicBezTo>
                  <a:cubicBezTo>
                    <a:pt x="0" y="338510"/>
                    <a:pt x="338510" y="0"/>
                    <a:pt x="756084" y="0"/>
                  </a:cubicBezTo>
                  <a:close/>
                </a:path>
              </a:pathLst>
            </a:custGeom>
            <a:gradFill>
              <a:gsLst>
                <a:gs pos="27000">
                  <a:srgbClr val="D4A100">
                    <a:alpha val="0"/>
                  </a:srgbClr>
                </a:gs>
                <a:gs pos="0">
                  <a:srgbClr val="EDD800">
                    <a:alpha val="13000"/>
                  </a:srgbClr>
                </a:gs>
                <a:gs pos="100000">
                  <a:srgbClr val="FFFF00">
                    <a:alpha val="0"/>
                  </a:srgbClr>
                </a:gs>
                <a:gs pos="10000">
                  <a:sysClr val="window" lastClr="FFFFFF"/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815081" y="2276872"/>
              <a:ext cx="1098122" cy="1512168"/>
            </a:xfrm>
            <a:prstGeom prst="ellipse">
              <a:avLst/>
            </a:prstGeom>
            <a:gradFill flip="none" rotWithShape="1">
              <a:gsLst>
                <a:gs pos="98000">
                  <a:srgbClr val="D4A100"/>
                </a:gs>
                <a:gs pos="11000">
                  <a:srgbClr val="CC9B00"/>
                </a:gs>
                <a:gs pos="39000">
                  <a:srgbClr val="FFFF00"/>
                </a:gs>
                <a:gs pos="64000">
                  <a:sysClr val="window" lastClr="FFFFFF"/>
                </a:gs>
              </a:gsLst>
              <a:lin ang="5400000" scaled="1"/>
              <a:tileRect/>
            </a:gradFill>
            <a:ln w="38100" cap="flat" cmpd="sng" algn="ctr">
              <a:solidFill>
                <a:srgbClr val="FFC000"/>
              </a:solidFill>
              <a:prstDash val="solid"/>
            </a:ln>
            <a:effectLst>
              <a:innerShdw blurRad="114300">
                <a:srgbClr val="CC9B00"/>
              </a:inn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" name="组合 68"/>
          <p:cNvGrpSpPr/>
          <p:nvPr/>
        </p:nvGrpSpPr>
        <p:grpSpPr>
          <a:xfrm>
            <a:off x="3259738" y="2328366"/>
            <a:ext cx="608025" cy="621704"/>
            <a:chOff x="3133055" y="1546405"/>
            <a:chExt cx="1559482" cy="1594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0" name="椭圆 69"/>
            <p:cNvSpPr/>
            <p:nvPr/>
          </p:nvSpPr>
          <p:spPr bwMode="auto">
            <a:xfrm rot="1267204">
              <a:off x="3133055" y="1546405"/>
              <a:ext cx="1559482" cy="1559485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47000">
                  <a:srgbClr val="FFC000"/>
                </a:gs>
                <a:gs pos="82000">
                  <a:srgbClr val="F79646">
                    <a:lumMod val="7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solidFill>
                <a:srgbClr val="F79646"/>
              </a:solidFill>
              <a:prstDash val="solid"/>
            </a:ln>
            <a:effectLst>
              <a:outerShdw blurRad="50800" dist="38100" dir="5400000" algn="t" rotWithShape="0">
                <a:srgbClr val="F79646">
                  <a:lumMod val="50000"/>
                  <a:alpha val="6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1" name="椭圆 70"/>
            <p:cNvSpPr/>
            <p:nvPr/>
          </p:nvSpPr>
          <p:spPr bwMode="auto">
            <a:xfrm rot="2140418">
              <a:off x="3352291" y="1614365"/>
              <a:ext cx="1284785" cy="117804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6000">
                  <a:sysClr val="window" lastClr="FFFFFF">
                    <a:alpha val="87000"/>
                  </a:sysClr>
                </a:gs>
                <a:gs pos="30000">
                  <a:sysClr val="window" lastClr="FFFFFF">
                    <a:alpha val="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233954" y="1783285"/>
              <a:ext cx="1357683" cy="1357683"/>
            </a:xfrm>
            <a:prstGeom prst="ellipse">
              <a:avLst/>
            </a:prstGeom>
            <a:gradFill>
              <a:gsLst>
                <a:gs pos="28000">
                  <a:sysClr val="window" lastClr="FFFFFF">
                    <a:alpha val="0"/>
                  </a:sysClr>
                </a:gs>
                <a:gs pos="98000">
                  <a:sysClr val="window" lastClr="FFFFFF">
                    <a:alpha val="79000"/>
                  </a:sysClr>
                </a:gs>
                <a:gs pos="78000">
                  <a:sysClr val="window" lastClr="FFFFFF">
                    <a:alpha val="41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72"/>
          <p:cNvGrpSpPr/>
          <p:nvPr/>
        </p:nvGrpSpPr>
        <p:grpSpPr>
          <a:xfrm>
            <a:off x="4074587" y="3857273"/>
            <a:ext cx="445088" cy="455101"/>
            <a:chOff x="3133055" y="1546405"/>
            <a:chExt cx="1559482" cy="1594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4" name="椭圆 73"/>
            <p:cNvSpPr/>
            <p:nvPr/>
          </p:nvSpPr>
          <p:spPr bwMode="auto">
            <a:xfrm rot="1267204">
              <a:off x="3133055" y="1546405"/>
              <a:ext cx="1559482" cy="1559485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47000">
                  <a:srgbClr val="FFC000"/>
                </a:gs>
                <a:gs pos="82000">
                  <a:srgbClr val="F79646">
                    <a:lumMod val="7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solidFill>
                <a:srgbClr val="F79646"/>
              </a:solidFill>
              <a:prstDash val="solid"/>
            </a:ln>
            <a:effectLst>
              <a:outerShdw blurRad="50800" dist="38100" dir="5400000" algn="t" rotWithShape="0">
                <a:srgbClr val="F79646">
                  <a:lumMod val="50000"/>
                  <a:alpha val="6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椭圆 74"/>
            <p:cNvSpPr/>
            <p:nvPr/>
          </p:nvSpPr>
          <p:spPr bwMode="auto">
            <a:xfrm rot="2140418">
              <a:off x="3352291" y="1614365"/>
              <a:ext cx="1284785" cy="117804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6000">
                  <a:sysClr val="window" lastClr="FFFFFF">
                    <a:alpha val="87000"/>
                  </a:sysClr>
                </a:gs>
                <a:gs pos="30000">
                  <a:sysClr val="window" lastClr="FFFFFF">
                    <a:alpha val="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3233954" y="1783285"/>
              <a:ext cx="1357683" cy="1357683"/>
            </a:xfrm>
            <a:prstGeom prst="ellipse">
              <a:avLst/>
            </a:prstGeom>
            <a:gradFill>
              <a:gsLst>
                <a:gs pos="28000">
                  <a:sysClr val="window" lastClr="FFFFFF">
                    <a:alpha val="0"/>
                  </a:sysClr>
                </a:gs>
                <a:gs pos="98000">
                  <a:sysClr val="window" lastClr="FFFFFF">
                    <a:alpha val="79000"/>
                  </a:sysClr>
                </a:gs>
                <a:gs pos="78000">
                  <a:sysClr val="window" lastClr="FFFFFF">
                    <a:alpha val="41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组合 76"/>
          <p:cNvGrpSpPr/>
          <p:nvPr/>
        </p:nvGrpSpPr>
        <p:grpSpPr>
          <a:xfrm>
            <a:off x="3595679" y="3145239"/>
            <a:ext cx="713088" cy="724659"/>
            <a:chOff x="3133055" y="1546405"/>
            <a:chExt cx="1559482" cy="1594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8" name="椭圆 77"/>
            <p:cNvSpPr/>
            <p:nvPr/>
          </p:nvSpPr>
          <p:spPr bwMode="auto">
            <a:xfrm rot="1267204">
              <a:off x="3133055" y="1546405"/>
              <a:ext cx="1559482" cy="1559485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47000">
                  <a:srgbClr val="FFC000"/>
                </a:gs>
                <a:gs pos="82000">
                  <a:srgbClr val="F79646">
                    <a:lumMod val="7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solidFill>
                <a:srgbClr val="F79646"/>
              </a:solidFill>
              <a:prstDash val="solid"/>
            </a:ln>
            <a:effectLst>
              <a:outerShdw blurRad="50800" dist="38100" dir="5400000" algn="t" rotWithShape="0">
                <a:srgbClr val="F79646">
                  <a:lumMod val="50000"/>
                  <a:alpha val="6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9" name="椭圆 78"/>
            <p:cNvSpPr/>
            <p:nvPr/>
          </p:nvSpPr>
          <p:spPr bwMode="auto">
            <a:xfrm rot="2140418">
              <a:off x="3352291" y="1614365"/>
              <a:ext cx="1284785" cy="117804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6000">
                  <a:sysClr val="window" lastClr="FFFFFF">
                    <a:alpha val="87000"/>
                  </a:sysClr>
                </a:gs>
                <a:gs pos="30000">
                  <a:sysClr val="window" lastClr="FFFFFF">
                    <a:alpha val="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233954" y="1783285"/>
              <a:ext cx="1357683" cy="1357683"/>
            </a:xfrm>
            <a:prstGeom prst="ellipse">
              <a:avLst/>
            </a:prstGeom>
            <a:gradFill>
              <a:gsLst>
                <a:gs pos="28000">
                  <a:sysClr val="window" lastClr="FFFFFF">
                    <a:alpha val="0"/>
                  </a:sysClr>
                </a:gs>
                <a:gs pos="98000">
                  <a:sysClr val="window" lastClr="FFFFFF">
                    <a:alpha val="79000"/>
                  </a:sysClr>
                </a:gs>
                <a:gs pos="78000">
                  <a:sysClr val="window" lastClr="FFFFFF">
                    <a:alpha val="41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" name="组合 80"/>
          <p:cNvGrpSpPr/>
          <p:nvPr/>
        </p:nvGrpSpPr>
        <p:grpSpPr>
          <a:xfrm>
            <a:off x="3096895" y="2952750"/>
            <a:ext cx="532765" cy="488315"/>
            <a:chOff x="3133055" y="1546405"/>
            <a:chExt cx="1559482" cy="1594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2" name="椭圆 81"/>
            <p:cNvSpPr/>
            <p:nvPr/>
          </p:nvSpPr>
          <p:spPr bwMode="auto">
            <a:xfrm rot="1267204">
              <a:off x="3133055" y="1546405"/>
              <a:ext cx="1559482" cy="1559485"/>
            </a:xfrm>
            <a:prstGeom prst="ellipse">
              <a:avLst/>
            </a:prstGeom>
            <a:gradFill flip="none" rotWithShape="1">
              <a:gsLst>
                <a:gs pos="0">
                  <a:srgbClr val="DAED23"/>
                </a:gs>
                <a:gs pos="47000">
                  <a:srgbClr val="C1D31B"/>
                </a:gs>
                <a:gs pos="82000">
                  <a:srgbClr val="809B1D"/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solidFill>
                <a:srgbClr val="9BBB59"/>
              </a:solidFill>
              <a:prstDash val="solid"/>
            </a:ln>
            <a:effectLst>
              <a:outerShdw blurRad="50800" dist="38100" dir="5400000" algn="t" rotWithShape="0">
                <a:srgbClr val="596727"/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3" name="椭圆 82"/>
            <p:cNvSpPr/>
            <p:nvPr/>
          </p:nvSpPr>
          <p:spPr bwMode="auto">
            <a:xfrm rot="2140418">
              <a:off x="3352291" y="1614365"/>
              <a:ext cx="1284785" cy="117804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6000">
                  <a:sysClr val="window" lastClr="FFFFFF">
                    <a:alpha val="87000"/>
                  </a:sysClr>
                </a:gs>
                <a:gs pos="30000">
                  <a:sysClr val="window" lastClr="FFFFFF">
                    <a:alpha val="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3233954" y="1783285"/>
              <a:ext cx="1357683" cy="1357683"/>
            </a:xfrm>
            <a:prstGeom prst="ellipse">
              <a:avLst/>
            </a:prstGeom>
            <a:gradFill>
              <a:gsLst>
                <a:gs pos="28000">
                  <a:sysClr val="window" lastClr="FFFFFF">
                    <a:alpha val="0"/>
                  </a:sysClr>
                </a:gs>
                <a:gs pos="98000">
                  <a:sysClr val="window" lastClr="FFFFFF">
                    <a:alpha val="79000"/>
                  </a:sysClr>
                </a:gs>
                <a:gs pos="78000">
                  <a:sysClr val="window" lastClr="FFFFFF">
                    <a:alpha val="41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" name="组合 84"/>
          <p:cNvGrpSpPr/>
          <p:nvPr/>
        </p:nvGrpSpPr>
        <p:grpSpPr>
          <a:xfrm>
            <a:off x="4373840" y="3149841"/>
            <a:ext cx="450672" cy="460810"/>
            <a:chOff x="3133055" y="1546405"/>
            <a:chExt cx="1559482" cy="1594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6" name="椭圆 85"/>
            <p:cNvSpPr/>
            <p:nvPr/>
          </p:nvSpPr>
          <p:spPr bwMode="auto">
            <a:xfrm rot="1267204">
              <a:off x="3133055" y="1546405"/>
              <a:ext cx="1559482" cy="1559485"/>
            </a:xfrm>
            <a:prstGeom prst="ellipse">
              <a:avLst/>
            </a:prstGeom>
            <a:gradFill flip="none" rotWithShape="1">
              <a:gsLst>
                <a:gs pos="0">
                  <a:srgbClr val="DAED23"/>
                </a:gs>
                <a:gs pos="47000">
                  <a:srgbClr val="C1D31B"/>
                </a:gs>
                <a:gs pos="82000">
                  <a:srgbClr val="809B1D"/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solidFill>
                <a:srgbClr val="9BBB59"/>
              </a:solidFill>
              <a:prstDash val="solid"/>
            </a:ln>
            <a:effectLst>
              <a:outerShdw blurRad="50800" dist="38100" dir="5400000" algn="t" rotWithShape="0">
                <a:srgbClr val="596727"/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7" name="椭圆 86"/>
            <p:cNvSpPr/>
            <p:nvPr/>
          </p:nvSpPr>
          <p:spPr bwMode="auto">
            <a:xfrm rot="2140418">
              <a:off x="3352291" y="1614365"/>
              <a:ext cx="1284785" cy="117804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6000">
                  <a:sysClr val="window" lastClr="FFFFFF">
                    <a:alpha val="87000"/>
                  </a:sysClr>
                </a:gs>
                <a:gs pos="30000">
                  <a:sysClr val="window" lastClr="FFFFFF">
                    <a:alpha val="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3233954" y="1783285"/>
              <a:ext cx="1357683" cy="1357683"/>
            </a:xfrm>
            <a:prstGeom prst="ellipse">
              <a:avLst/>
            </a:prstGeom>
            <a:gradFill>
              <a:gsLst>
                <a:gs pos="28000">
                  <a:sysClr val="window" lastClr="FFFFFF">
                    <a:alpha val="0"/>
                  </a:sysClr>
                </a:gs>
                <a:gs pos="98000">
                  <a:sysClr val="window" lastClr="FFFFFF">
                    <a:alpha val="79000"/>
                  </a:sysClr>
                </a:gs>
                <a:gs pos="78000">
                  <a:sysClr val="window" lastClr="FFFFFF">
                    <a:alpha val="41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" name="组合 88"/>
          <p:cNvGrpSpPr/>
          <p:nvPr/>
        </p:nvGrpSpPr>
        <p:grpSpPr>
          <a:xfrm>
            <a:off x="4569314" y="3834936"/>
            <a:ext cx="729775" cy="746191"/>
            <a:chOff x="3133055" y="1546405"/>
            <a:chExt cx="1559482" cy="1594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0" name="椭圆 89"/>
            <p:cNvSpPr/>
            <p:nvPr/>
          </p:nvSpPr>
          <p:spPr bwMode="auto">
            <a:xfrm rot="1267204">
              <a:off x="3133055" y="1546405"/>
              <a:ext cx="1559482" cy="1559485"/>
            </a:xfrm>
            <a:prstGeom prst="ellipse">
              <a:avLst/>
            </a:prstGeom>
            <a:gradFill flip="none" rotWithShape="1">
              <a:gsLst>
                <a:gs pos="0">
                  <a:srgbClr val="DAED23"/>
                </a:gs>
                <a:gs pos="47000">
                  <a:srgbClr val="C1D31B"/>
                </a:gs>
                <a:gs pos="82000">
                  <a:srgbClr val="809B1D"/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solidFill>
                <a:srgbClr val="9BBB59"/>
              </a:solidFill>
              <a:prstDash val="solid"/>
            </a:ln>
            <a:effectLst>
              <a:outerShdw blurRad="50800" dist="38100" dir="5400000" algn="t" rotWithShape="0">
                <a:srgbClr val="596727"/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1" name="椭圆 90"/>
            <p:cNvSpPr/>
            <p:nvPr/>
          </p:nvSpPr>
          <p:spPr bwMode="auto">
            <a:xfrm rot="2140418">
              <a:off x="3352291" y="1614365"/>
              <a:ext cx="1284785" cy="117804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6000">
                  <a:sysClr val="window" lastClr="FFFFFF">
                    <a:alpha val="87000"/>
                  </a:sysClr>
                </a:gs>
                <a:gs pos="30000">
                  <a:sysClr val="window" lastClr="FFFFFF">
                    <a:alpha val="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233954" y="1783285"/>
              <a:ext cx="1357683" cy="1357683"/>
            </a:xfrm>
            <a:prstGeom prst="ellipse">
              <a:avLst/>
            </a:prstGeom>
            <a:gradFill>
              <a:gsLst>
                <a:gs pos="28000">
                  <a:sysClr val="window" lastClr="FFFFFF">
                    <a:alpha val="0"/>
                  </a:sysClr>
                </a:gs>
                <a:gs pos="98000">
                  <a:sysClr val="window" lastClr="FFFFFF">
                    <a:alpha val="79000"/>
                  </a:sysClr>
                </a:gs>
                <a:gs pos="78000">
                  <a:sysClr val="window" lastClr="FFFFFF">
                    <a:alpha val="41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92"/>
          <p:cNvGrpSpPr/>
          <p:nvPr/>
        </p:nvGrpSpPr>
        <p:grpSpPr>
          <a:xfrm>
            <a:off x="5638176" y="4153534"/>
            <a:ext cx="403208" cy="412278"/>
            <a:chOff x="3133055" y="1546405"/>
            <a:chExt cx="1559482" cy="1594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4" name="椭圆 93"/>
            <p:cNvSpPr/>
            <p:nvPr/>
          </p:nvSpPr>
          <p:spPr bwMode="auto">
            <a:xfrm rot="1267204">
              <a:off x="3133055" y="1546405"/>
              <a:ext cx="1559482" cy="1559485"/>
            </a:xfrm>
            <a:prstGeom prst="ellipse">
              <a:avLst/>
            </a:prstGeom>
            <a:gradFill flip="none" rotWithShape="1">
              <a:gsLst>
                <a:gs pos="0">
                  <a:srgbClr val="DAED23"/>
                </a:gs>
                <a:gs pos="47000">
                  <a:srgbClr val="C1D31B"/>
                </a:gs>
                <a:gs pos="82000">
                  <a:srgbClr val="809B1D"/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solidFill>
                <a:srgbClr val="9BBB59"/>
              </a:solidFill>
              <a:prstDash val="solid"/>
            </a:ln>
            <a:effectLst>
              <a:outerShdw blurRad="50800" dist="38100" dir="5400000" algn="t" rotWithShape="0">
                <a:srgbClr val="596727"/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5" name="椭圆 94"/>
            <p:cNvSpPr/>
            <p:nvPr/>
          </p:nvSpPr>
          <p:spPr bwMode="auto">
            <a:xfrm rot="2140418">
              <a:off x="3352291" y="1614365"/>
              <a:ext cx="1284785" cy="117804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6000">
                  <a:sysClr val="window" lastClr="FFFFFF">
                    <a:alpha val="87000"/>
                  </a:sysClr>
                </a:gs>
                <a:gs pos="30000">
                  <a:sysClr val="window" lastClr="FFFFFF">
                    <a:alpha val="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233954" y="1783285"/>
              <a:ext cx="1357683" cy="1357683"/>
            </a:xfrm>
            <a:prstGeom prst="ellipse">
              <a:avLst/>
            </a:prstGeom>
            <a:gradFill>
              <a:gsLst>
                <a:gs pos="28000">
                  <a:sysClr val="window" lastClr="FFFFFF">
                    <a:alpha val="0"/>
                  </a:sysClr>
                </a:gs>
                <a:gs pos="98000">
                  <a:sysClr val="window" lastClr="FFFFFF">
                    <a:alpha val="79000"/>
                  </a:sysClr>
                </a:gs>
                <a:gs pos="78000">
                  <a:sysClr val="window" lastClr="FFFFFF">
                    <a:alpha val="41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" name="组合 96"/>
          <p:cNvGrpSpPr/>
          <p:nvPr/>
        </p:nvGrpSpPr>
        <p:grpSpPr>
          <a:xfrm>
            <a:off x="5047846" y="3330280"/>
            <a:ext cx="408051" cy="417231"/>
            <a:chOff x="3133055" y="1546405"/>
            <a:chExt cx="1559482" cy="1594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8" name="椭圆 97"/>
            <p:cNvSpPr/>
            <p:nvPr/>
          </p:nvSpPr>
          <p:spPr bwMode="auto">
            <a:xfrm rot="1267204">
              <a:off x="3133055" y="1546405"/>
              <a:ext cx="1559482" cy="1559485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47000">
                  <a:srgbClr val="FFC000"/>
                </a:gs>
                <a:gs pos="82000">
                  <a:srgbClr val="F79646">
                    <a:lumMod val="7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solidFill>
                <a:srgbClr val="F79646"/>
              </a:solidFill>
              <a:prstDash val="solid"/>
            </a:ln>
            <a:effectLst>
              <a:outerShdw blurRad="50800" dist="38100" dir="5400000" algn="t" rotWithShape="0">
                <a:srgbClr val="F79646">
                  <a:lumMod val="50000"/>
                  <a:alpha val="6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9" name="椭圆 98"/>
            <p:cNvSpPr/>
            <p:nvPr/>
          </p:nvSpPr>
          <p:spPr bwMode="auto">
            <a:xfrm rot="2140418">
              <a:off x="3352291" y="1614365"/>
              <a:ext cx="1284785" cy="117804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6000">
                  <a:sysClr val="window" lastClr="FFFFFF">
                    <a:alpha val="87000"/>
                  </a:sysClr>
                </a:gs>
                <a:gs pos="30000">
                  <a:sysClr val="window" lastClr="FFFFFF">
                    <a:alpha val="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233954" y="1783285"/>
              <a:ext cx="1357683" cy="1357683"/>
            </a:xfrm>
            <a:prstGeom prst="ellipse">
              <a:avLst/>
            </a:prstGeom>
            <a:gradFill>
              <a:gsLst>
                <a:gs pos="28000">
                  <a:sysClr val="window" lastClr="FFFFFF">
                    <a:alpha val="0"/>
                  </a:sysClr>
                </a:gs>
                <a:gs pos="98000">
                  <a:sysClr val="window" lastClr="FFFFFF">
                    <a:alpha val="79000"/>
                  </a:sysClr>
                </a:gs>
                <a:gs pos="78000">
                  <a:sysClr val="window" lastClr="FFFFFF">
                    <a:alpha val="41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4" name="组合 100"/>
          <p:cNvGrpSpPr/>
          <p:nvPr/>
        </p:nvGrpSpPr>
        <p:grpSpPr>
          <a:xfrm>
            <a:off x="5213455" y="4469284"/>
            <a:ext cx="408051" cy="417231"/>
            <a:chOff x="3133055" y="1546405"/>
            <a:chExt cx="1559482" cy="1594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2" name="椭圆 101"/>
            <p:cNvSpPr/>
            <p:nvPr/>
          </p:nvSpPr>
          <p:spPr bwMode="auto">
            <a:xfrm rot="1267204">
              <a:off x="3133055" y="1546405"/>
              <a:ext cx="1559482" cy="1559485"/>
            </a:xfrm>
            <a:prstGeom prst="ellipse">
              <a:avLst/>
            </a:prstGeom>
            <a:gradFill flip="none" rotWithShape="1">
              <a:gsLst>
                <a:gs pos="0">
                  <a:srgbClr val="FFFF00"/>
                </a:gs>
                <a:gs pos="47000">
                  <a:srgbClr val="FFC000"/>
                </a:gs>
                <a:gs pos="82000">
                  <a:srgbClr val="F79646">
                    <a:lumMod val="7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solidFill>
                <a:srgbClr val="F79646"/>
              </a:solidFill>
              <a:prstDash val="solid"/>
            </a:ln>
            <a:effectLst>
              <a:outerShdw blurRad="50800" dist="38100" dir="5400000" algn="t" rotWithShape="0">
                <a:srgbClr val="F79646">
                  <a:lumMod val="50000"/>
                  <a:alpha val="6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3" name="椭圆 102"/>
            <p:cNvSpPr/>
            <p:nvPr/>
          </p:nvSpPr>
          <p:spPr bwMode="auto">
            <a:xfrm rot="2140418">
              <a:off x="3352291" y="1614365"/>
              <a:ext cx="1284785" cy="117804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6000">
                  <a:sysClr val="window" lastClr="FFFFFF">
                    <a:alpha val="87000"/>
                  </a:sysClr>
                </a:gs>
                <a:gs pos="30000">
                  <a:sysClr val="window" lastClr="FFFFFF">
                    <a:alpha val="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233954" y="1783285"/>
              <a:ext cx="1357683" cy="1357683"/>
            </a:xfrm>
            <a:prstGeom prst="ellipse">
              <a:avLst/>
            </a:prstGeom>
            <a:gradFill>
              <a:gsLst>
                <a:gs pos="28000">
                  <a:sysClr val="window" lastClr="FFFFFF">
                    <a:alpha val="0"/>
                  </a:sysClr>
                </a:gs>
                <a:gs pos="98000">
                  <a:sysClr val="window" lastClr="FFFFFF">
                    <a:alpha val="79000"/>
                  </a:sysClr>
                </a:gs>
                <a:gs pos="78000">
                  <a:sysClr val="window" lastClr="FFFFFF">
                    <a:alpha val="41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 rot="1919233">
            <a:off x="1793875" y="1870075"/>
            <a:ext cx="1443038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多媒体</a:t>
            </a:r>
            <a:endParaRPr kumimoji="0" lang="zh-CN" altLang="zh-CN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 rot="3393081">
            <a:off x="5353050" y="5214938"/>
            <a:ext cx="1830388" cy="4832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导学案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221038" y="2385695"/>
            <a:ext cx="688975" cy="5791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>
                <a:solidFill>
                  <a:schemeClr val="bg1"/>
                </a:solidFill>
                <a:sym typeface="+mn-ea"/>
              </a:rPr>
              <a:t>直观动态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644900" y="3218180"/>
            <a:ext cx="6889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教师主导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508625" y="4116070"/>
            <a:ext cx="5937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引导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700338" y="4937125"/>
            <a:ext cx="2676525" cy="1358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marR="0" lvl="0" indent="0" defTabSz="-635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缺</a:t>
            </a: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点：</a:t>
            </a: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>
                <a:solidFill>
                  <a:schemeClr val="bg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抽象，枯燥，难懂，沦为习题；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17085" y="3911600"/>
            <a:ext cx="5953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强调自学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129213" y="4530725"/>
            <a:ext cx="5953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启发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999038" y="3379788"/>
            <a:ext cx="5953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监控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83310" y="3324225"/>
            <a:ext cx="2511425" cy="1635760"/>
          </a:xfrm>
          <a:prstGeom prst="rect">
            <a:avLst/>
          </a:prstGeom>
          <a:noFill/>
        </p:spPr>
        <p:txBody>
          <a:bodyPr>
            <a:spAutoFit/>
          </a:bodyPr>
          <a:p>
            <a:pPr lvl="0" eaLnBrk="1" hangingPunct="1">
              <a:lnSpc>
                <a:spcPct val="130000"/>
              </a:lnSpc>
            </a:pPr>
            <a:r>
              <a:rPr lang="zh-CN" altLang="en-US" sz="24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缺点：</a:t>
            </a:r>
            <a:endParaRPr lang="zh-CN" altLang="en-US" sz="24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b="1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以观看为主，</a:t>
            </a:r>
            <a:r>
              <a:rPr lang="zh-CN" altLang="en-US" sz="20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缺乏落实、引导与监控</a:t>
            </a:r>
            <a:endParaRPr lang="en-US" altLang="zh-CN" sz="20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eaLnBrk="1" hangingPunct="1">
              <a:lnSpc>
                <a:spcPct val="130000"/>
              </a:lnSpc>
            </a:pPr>
            <a:endParaRPr lang="en-US" altLang="zh-CN" sz="1400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21"/>
          <p:cNvGrpSpPr/>
          <p:nvPr/>
        </p:nvGrpSpPr>
        <p:grpSpPr>
          <a:xfrm>
            <a:off x="4126865" y="2533650"/>
            <a:ext cx="546100" cy="551815"/>
            <a:chOff x="3133055" y="1546405"/>
            <a:chExt cx="1559482" cy="1594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3" name="椭圆 122"/>
            <p:cNvSpPr/>
            <p:nvPr/>
          </p:nvSpPr>
          <p:spPr bwMode="auto">
            <a:xfrm rot="1267204">
              <a:off x="3133055" y="1546405"/>
              <a:ext cx="1559482" cy="1559485"/>
            </a:xfrm>
            <a:prstGeom prst="ellipse">
              <a:avLst/>
            </a:prstGeom>
            <a:gradFill flip="none" rotWithShape="1">
              <a:gsLst>
                <a:gs pos="0">
                  <a:srgbClr val="DAED23"/>
                </a:gs>
                <a:gs pos="47000">
                  <a:srgbClr val="C1D31B"/>
                </a:gs>
                <a:gs pos="82000">
                  <a:srgbClr val="809B1D"/>
                </a:gs>
              </a:gsLst>
              <a:path path="circle">
                <a:fillToRect r="100000" b="100000"/>
              </a:path>
              <a:tileRect l="-100000" t="-100000"/>
            </a:gradFill>
            <a:ln w="6350" cap="flat" cmpd="sng" algn="ctr">
              <a:solidFill>
                <a:srgbClr val="9BBB59"/>
              </a:solidFill>
              <a:prstDash val="solid"/>
            </a:ln>
            <a:effectLst>
              <a:outerShdw blurRad="50800" dist="38100" dir="5400000" algn="t" rotWithShape="0">
                <a:srgbClr val="596727"/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4" name="椭圆 123"/>
            <p:cNvSpPr/>
            <p:nvPr/>
          </p:nvSpPr>
          <p:spPr bwMode="auto">
            <a:xfrm rot="2140418">
              <a:off x="3352291" y="1614365"/>
              <a:ext cx="1284785" cy="1178045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16000">
                  <a:sysClr val="window" lastClr="FFFFFF">
                    <a:alpha val="87000"/>
                  </a:sysClr>
                </a:gs>
                <a:gs pos="30000">
                  <a:sysClr val="window" lastClr="FFFFFF">
                    <a:alpha val="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233954" y="1783285"/>
              <a:ext cx="1357683" cy="1357683"/>
            </a:xfrm>
            <a:prstGeom prst="ellipse">
              <a:avLst/>
            </a:prstGeom>
            <a:gradFill>
              <a:gsLst>
                <a:gs pos="28000">
                  <a:sysClr val="window" lastClr="FFFFFF">
                    <a:alpha val="0"/>
                  </a:sysClr>
                </a:gs>
                <a:gs pos="98000">
                  <a:sysClr val="window" lastClr="FFFFFF">
                    <a:alpha val="79000"/>
                  </a:sysClr>
                </a:gs>
                <a:gs pos="78000">
                  <a:sysClr val="window" lastClr="FFFFFF">
                    <a:alpha val="41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4372293" y="3112453"/>
            <a:ext cx="59531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自定步调</a:t>
            </a: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爆炸形 1 1"/>
          <p:cNvSpPr/>
          <p:nvPr/>
        </p:nvSpPr>
        <p:spPr>
          <a:xfrm>
            <a:off x="5805488" y="910908"/>
            <a:ext cx="3014663" cy="1714500"/>
          </a:xfrm>
          <a:prstGeom prst="irregularSeal1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完全互补！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63670" y="3891915"/>
            <a:ext cx="64262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落实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112260" y="2472055"/>
            <a:ext cx="85534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激发兴趣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028950" y="2946400"/>
            <a:ext cx="76835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b="1">
                <a:solidFill>
                  <a:schemeClr val="bg1"/>
                </a:solidFill>
                <a:sym typeface="+mn-ea"/>
              </a:rPr>
              <a:t>化解难点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  <p:bldP spid="105" grpId="0"/>
      <p:bldP spid="106" grpId="0"/>
      <p:bldP spid="107" grpId="0"/>
      <p:bldP spid="109" grpId="0"/>
      <p:bldP spid="110" grpId="0"/>
      <p:bldP spid="113" grpId="0"/>
      <p:bldP spid="58" grpId="0"/>
      <p:bldP spid="114" grpId="0"/>
      <p:bldP spid="116" grpId="0"/>
      <p:bldP spid="117" grpId="0"/>
      <p:bldP spid="126" grpId="0"/>
      <p:bldP spid="2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标题 1"/>
          <p:cNvSpPr>
            <a:spLocks noGrp="1"/>
          </p:cNvSpPr>
          <p:nvPr>
            <p:ph type="title"/>
          </p:nvPr>
        </p:nvSpPr>
        <p:spPr>
          <a:xfrm>
            <a:off x="1430973" y="36195"/>
            <a:ext cx="8229600" cy="1376680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sz="3600" b="1" dirty="0">
                <a:solidFill>
                  <a:srgbClr val="C00000"/>
                </a:solidFill>
              </a:rPr>
              <a:t>“</a:t>
            </a:r>
            <a:r>
              <a:rPr altLang="zh-CN" sz="8000" b="1">
                <a:solidFill>
                  <a:srgbClr val="FF0000"/>
                </a:solidFill>
                <a:sym typeface="+mn-ea"/>
              </a:rPr>
              <a:t>+</a:t>
            </a:r>
            <a:r>
              <a:rPr lang="zh-CN" altLang="en-US" sz="3600" b="1" dirty="0">
                <a:solidFill>
                  <a:srgbClr val="C00000"/>
                </a:solidFill>
              </a:rPr>
              <a:t>”的实质</a:t>
            </a:r>
            <a:r>
              <a:rPr lang="en-US" altLang="zh-CN" sz="3600" b="1" dirty="0">
                <a:solidFill>
                  <a:srgbClr val="C00000"/>
                </a:solidFill>
              </a:rPr>
              <a:t>—</a:t>
            </a:r>
            <a:r>
              <a:rPr lang="zh-CN" altLang="en-US" sz="3600" b="1" dirty="0">
                <a:solidFill>
                  <a:srgbClr val="C00000"/>
                </a:solidFill>
              </a:rPr>
              <a:t>混合式学习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blended_learning_02"/>
          <p:cNvPicPr>
            <a:picLocks noChangeAspect="1"/>
          </p:cNvPicPr>
          <p:nvPr/>
        </p:nvPicPr>
        <p:blipFill>
          <a:blip r:embed="rId1"/>
          <a:srcRect r="60504"/>
          <a:stretch>
            <a:fillRect/>
          </a:stretch>
        </p:blipFill>
        <p:spPr>
          <a:xfrm>
            <a:off x="976313" y="2038033"/>
            <a:ext cx="2822575" cy="207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3" descr="blended_learning_02"/>
          <p:cNvPicPr>
            <a:picLocks noChangeAspect="1"/>
          </p:cNvPicPr>
          <p:nvPr/>
        </p:nvPicPr>
        <p:blipFill>
          <a:blip r:embed="rId1"/>
          <a:srcRect l="57512" r="418"/>
          <a:stretch>
            <a:fillRect/>
          </a:stretch>
        </p:blipFill>
        <p:spPr>
          <a:xfrm>
            <a:off x="5543550" y="2109470"/>
            <a:ext cx="3006725" cy="2071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 descr="blended_learning_02"/>
          <p:cNvPicPr>
            <a:picLocks noChangeAspect="1"/>
          </p:cNvPicPr>
          <p:nvPr/>
        </p:nvPicPr>
        <p:blipFill>
          <a:blip r:embed="rId1"/>
          <a:srcRect l="45496" t="26697" r="43358" b="34856"/>
          <a:stretch>
            <a:fillRect/>
          </a:stretch>
        </p:blipFill>
        <p:spPr>
          <a:xfrm>
            <a:off x="4229100" y="2684145"/>
            <a:ext cx="935038" cy="93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87450" y="1412558"/>
            <a:ext cx="2592388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导学案教学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24525" y="1412558"/>
            <a:ext cx="2592388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多媒体教学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9" name="Line 7"/>
          <p:cNvSpPr/>
          <p:nvPr/>
        </p:nvSpPr>
        <p:spPr>
          <a:xfrm flipV="1">
            <a:off x="2212975" y="3979545"/>
            <a:ext cx="0" cy="792163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sp>
      <p:sp>
        <p:nvSpPr>
          <p:cNvPr id="10" name="Line 8"/>
          <p:cNvSpPr/>
          <p:nvPr/>
        </p:nvSpPr>
        <p:spPr>
          <a:xfrm flipV="1">
            <a:off x="6894513" y="3981133"/>
            <a:ext cx="0" cy="79216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sp>
      <p:sp>
        <p:nvSpPr>
          <p:cNvPr id="11" name="Line 9"/>
          <p:cNvSpPr/>
          <p:nvPr/>
        </p:nvSpPr>
        <p:spPr>
          <a:xfrm>
            <a:off x="2212975" y="4773295"/>
            <a:ext cx="468153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857500" y="4817745"/>
            <a:ext cx="3571875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楷体" panose="02010609060101010101" charset="-122"/>
                <a:cs typeface="Arial" panose="020B0604020202020204" pitchFamily="34" charset="0"/>
              </a:rPr>
              <a:t>混合学习（教学）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楷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2476" name="TextBox 12"/>
          <p:cNvSpPr txBox="1"/>
          <p:nvPr/>
        </p:nvSpPr>
        <p:spPr>
          <a:xfrm>
            <a:off x="3387090" y="6063615"/>
            <a:ext cx="5643563" cy="369888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王珏：教育技术理论与应用的新发展，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2013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年，南宁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6081" name="Picture 28"/>
          <p:cNvPicPr>
            <a:picLocks noChangeAspect="1"/>
          </p:cNvPicPr>
          <p:nvPr/>
        </p:nvPicPr>
        <p:blipFill>
          <a:blip r:embed="rId2"/>
          <a:srcRect l="10402" t="11913" r="13278" b="10122"/>
          <a:stretch>
            <a:fillRect/>
          </a:stretch>
        </p:blipFill>
        <p:spPr>
          <a:xfrm>
            <a:off x="4631690" y="2052955"/>
            <a:ext cx="3685540" cy="2829560"/>
          </a:xfrm>
          <a:prstGeom prst="wedgeEllipseCallou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2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01140" y="-189230"/>
            <a:ext cx="5513070" cy="13188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 hangingPunct="1"/>
            <a:r>
              <a:rPr lang="zh-CN" altLang="en-US" sz="3600" b="1" dirty="0">
                <a:solidFill>
                  <a:srgbClr val="C00000"/>
                </a:solidFill>
                <a:sym typeface="+mn-ea"/>
              </a:rPr>
              <a:t>“</a:t>
            </a:r>
            <a:r>
              <a:rPr altLang="zh-CN" sz="8000" b="1">
                <a:solidFill>
                  <a:srgbClr val="FF0000"/>
                </a:solidFill>
                <a:sym typeface="+mn-ea"/>
              </a:rPr>
              <a:t>+</a:t>
            </a:r>
            <a:r>
              <a:rPr lang="zh-CN" altLang="en-US" sz="3600" b="1" dirty="0">
                <a:solidFill>
                  <a:srgbClr val="C00000"/>
                </a:solidFill>
                <a:sym typeface="+mn-ea"/>
              </a:rPr>
              <a:t>”</a:t>
            </a:r>
            <a:r>
              <a:rPr lang="zh-CN" altLang="en-US" sz="3600" b="1" spc="-125" dirty="0">
                <a:ln w="3175">
                  <a:noFill/>
                </a:ln>
                <a:solidFill>
                  <a:srgbClr val="C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的理论基础和特点</a:t>
            </a:r>
            <a:endParaRPr lang="zh-CN" altLang="en-US" sz="3600" b="1" spc="-125" dirty="0">
              <a:ln w="3175">
                <a:noFill/>
              </a:ln>
              <a:solidFill>
                <a:srgbClr val="C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64611" name="文本占位符 964610" descr="2006322193097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5810" y="1041400"/>
            <a:ext cx="2981960" cy="188976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</a:ln>
          <a:scene3d>
            <a:camera prst="perspectiveFront"/>
            <a:lightRig rig="threePt" dir="t"/>
          </a:scene3d>
        </p:spPr>
      </p:pic>
      <p:pic>
        <p:nvPicPr>
          <p:cNvPr id="966660" name="图片 966659" descr="07yc_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810" y="2781300"/>
            <a:ext cx="2981960" cy="188976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</a:ln>
          <a:scene3d>
            <a:camera prst="perspectiveFront"/>
            <a:lightRig rig="threePt" dir="t"/>
          </a:scene3d>
        </p:spPr>
      </p:pic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5846445" y="4625340"/>
            <a:ext cx="2923540" cy="188976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perspectiveFront"/>
            <a:lightRig rig="threePt" dir="t"/>
          </a:scene3d>
        </p:spPr>
      </p:pic>
      <p:sp>
        <p:nvSpPr>
          <p:cNvPr id="6" name="右箭头标注 5"/>
          <p:cNvSpPr/>
          <p:nvPr/>
        </p:nvSpPr>
        <p:spPr>
          <a:xfrm>
            <a:off x="611505" y="1041400"/>
            <a:ext cx="5427980" cy="5400040"/>
          </a:xfrm>
          <a:prstGeom prst="rightArrowCallou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p>
            <a:pPr marL="171450" indent="-1714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300" b="1">
                <a:solidFill>
                  <a:schemeClr val="bg1"/>
                </a:solidFill>
                <a:sym typeface="+mn-ea"/>
              </a:rPr>
              <a:t>行为主义：同化，顺应，强化；</a:t>
            </a:r>
            <a:endParaRPr lang="zh-CN" altLang="en-US" sz="2300" b="1">
              <a:solidFill>
                <a:schemeClr val="bg1"/>
              </a:solidFill>
              <a:sym typeface="+mn-ea"/>
            </a:endParaRPr>
          </a:p>
          <a:p>
            <a:pPr marL="171450" indent="-17145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300" b="1">
                <a:solidFill>
                  <a:schemeClr val="bg1"/>
                </a:solidFill>
                <a:sym typeface="+mn-ea"/>
              </a:rPr>
              <a:t>认知主义：</a:t>
            </a:r>
            <a:r>
              <a:rPr lang="zh-CN" altLang="en-US" sz="2300" b="1">
                <a:solidFill>
                  <a:srgbClr val="FFFF00"/>
                </a:solidFill>
                <a:sym typeface="+mn-ea"/>
              </a:rPr>
              <a:t>奥苏贝尔认知--同化理论的“讲授法、接受学习”和布鲁纳的认知--发现理论的“发现法、探究学习”融合；</a:t>
            </a:r>
            <a:endParaRPr lang="zh-CN" altLang="en-US" sz="2300" b="1">
              <a:solidFill>
                <a:srgbClr val="FFFF00"/>
              </a:solidFill>
              <a:sym typeface="+mn-ea"/>
            </a:endParaRPr>
          </a:p>
          <a:p>
            <a:pPr marL="171450" indent="-17145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300" b="1">
                <a:solidFill>
                  <a:schemeClr val="bg1"/>
                </a:solidFill>
                <a:sym typeface="+mn-ea"/>
              </a:rPr>
              <a:t>人本主义：有意义学习观；</a:t>
            </a:r>
            <a:endParaRPr lang="zh-CN" altLang="en-US" sz="2300" b="1">
              <a:solidFill>
                <a:schemeClr val="bg1"/>
              </a:solidFill>
              <a:sym typeface="+mn-ea"/>
            </a:endParaRPr>
          </a:p>
          <a:p>
            <a:pPr marL="171450" indent="-171450" algn="l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300" b="1">
                <a:solidFill>
                  <a:schemeClr val="bg1"/>
                </a:solidFill>
                <a:sym typeface="+mn-ea"/>
              </a:rPr>
              <a:t>建构主义：</a:t>
            </a:r>
            <a:r>
              <a:rPr lang="zh-CN" altLang="en-US" sz="2300" b="1">
                <a:solidFill>
                  <a:srgbClr val="FFFF00"/>
                </a:solidFill>
                <a:sym typeface="+mn-ea"/>
              </a:rPr>
              <a:t>情景、意义、协作、会话</a:t>
            </a:r>
            <a:endParaRPr lang="zh-CN" altLang="en-US" sz="2300" b="1">
              <a:solidFill>
                <a:schemeClr val="bg1"/>
              </a:solidFill>
              <a:sym typeface="+mn-ea"/>
            </a:endParaRPr>
          </a:p>
          <a:p>
            <a:pPr marL="171450" indent="-1714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zh-CN" altLang="en-US" sz="2300" b="1">
                <a:solidFill>
                  <a:schemeClr val="bg1"/>
                </a:solidFill>
                <a:sym typeface="+mn-ea"/>
              </a:rPr>
              <a:t>连接主义：</a:t>
            </a:r>
            <a:endParaRPr lang="zh-CN" altLang="en-US" sz="2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3"/>
          <p:cNvSpPr txBox="1"/>
          <p:nvPr/>
        </p:nvSpPr>
        <p:spPr>
          <a:xfrm>
            <a:off x="495300" y="151130"/>
            <a:ext cx="8153400" cy="16268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57200" lvl="0" indent="-457200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教学模式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三种课型：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新课</a:t>
            </a:r>
            <a:r>
              <a:rPr lang="en-US" altLang="zh-CN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习题课</a:t>
            </a:r>
            <a:r>
              <a:rPr lang="en-US" altLang="zh-CN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复习课；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 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三个环节：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集体教学</a:t>
            </a:r>
            <a:r>
              <a:rPr lang="en-US" altLang="zh-CN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小组学习</a:t>
            </a:r>
            <a:r>
              <a:rPr lang="en-US" altLang="zh-CN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Arial" panose="020B0604020202020204" pitchFamily="34" charset="0"/>
              </a:rPr>
              <a:t>全班展示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34818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rcRect/>
          <a:stretch>
            <a:fillRect/>
          </a:stretch>
        </p:blipFill>
        <p:spPr>
          <a:xfrm>
            <a:off x="454660" y="1779270"/>
            <a:ext cx="8308975" cy="2453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14985" y="4232275"/>
            <a:ext cx="8248650" cy="2377440"/>
          </a:xfrm>
          <a:prstGeom prst="rect">
            <a:avLst/>
          </a:prstGeom>
          <a:noFill/>
          <a:ln>
            <a:solidFill>
              <a:srgbClr val="CC0000"/>
            </a:solidFill>
            <a:prstDash val="sysDash"/>
          </a:ln>
        </p:spPr>
        <p:txBody>
          <a:bodyPr wrap="square" rtlCol="0" anchor="t">
            <a:spAutoFit/>
          </a:bodyPr>
          <a:p>
            <a:pPr marL="171450" indent="-1714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FF0000"/>
                </a:solidFill>
                <a:sym typeface="+mn-ea"/>
              </a:rPr>
              <a:t>教学合一：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将教师的主导性与学生的自主性结合。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0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课堂内外合一：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师生依托教学案和多媒体：学生在课堂上做了哪些练习，会做什么，还有什么不会，以及课后还需要练习。</a:t>
            </a:r>
            <a:endParaRPr lang="zh-CN" altLang="en-US" b="1">
              <a:solidFill>
                <a:schemeClr val="bg1"/>
              </a:solidFill>
              <a:sym typeface="+mn-ea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新课复习课合一：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新课上学生学习了什么，会了什么，到了什么程度，做了哪些练习，复习课应该做什么。</a:t>
            </a: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-3175" y="1741488"/>
            <a:ext cx="9144000" cy="123983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9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2163" name="矩形 3"/>
          <p:cNvSpPr/>
          <p:nvPr/>
        </p:nvSpPr>
        <p:spPr>
          <a:xfrm>
            <a:off x="983298" y="2019300"/>
            <a:ext cx="7547610" cy="7010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l" fontAlgn="base"/>
            <a:r>
              <a:rPr lang="zh-CN" altLang="en-US" sz="3125" b="1" strike="noStrike" noProof="1" dirty="0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三、</a:t>
            </a:r>
            <a:r>
              <a:rPr lang="en-US" altLang="zh-CN" sz="3125" b="1" strike="noStrike" noProof="1" dirty="0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“</a:t>
            </a:r>
            <a:r>
              <a:rPr lang="en-US" altLang="zh-CN" sz="3125">
                <a:solidFill>
                  <a:schemeClr val="bg1"/>
                </a:solidFill>
                <a:sym typeface="+mn-ea"/>
              </a:rPr>
              <a:t>PPT+</a:t>
            </a:r>
            <a:r>
              <a:rPr lang="zh-CN" altLang="en-US" sz="3125">
                <a:solidFill>
                  <a:schemeClr val="bg1"/>
                </a:solidFill>
                <a:sym typeface="+mn-ea"/>
              </a:rPr>
              <a:t>微视频+导学案</a:t>
            </a:r>
            <a:r>
              <a:rPr lang="en-US" altLang="zh-CN" sz="3125">
                <a:solidFill>
                  <a:schemeClr val="bg1"/>
                </a:solidFill>
                <a:sym typeface="+mn-ea"/>
              </a:rPr>
              <a:t>”</a:t>
            </a:r>
            <a:r>
              <a:rPr lang="zh-CN" altLang="en-US" sz="3125">
                <a:solidFill>
                  <a:schemeClr val="bg1"/>
                </a:solidFill>
                <a:sym typeface="+mn-ea"/>
              </a:rPr>
              <a:t>的</a:t>
            </a:r>
            <a:r>
              <a:rPr lang="zh-CN" altLang="en-US" sz="4000">
                <a:solidFill>
                  <a:schemeClr val="bg1"/>
                </a:solidFill>
                <a:latin typeface="方正舒体" panose="02010601030101010101" charset="-122"/>
                <a:ea typeface="方正舒体" panose="02010601030101010101" charset="-122"/>
                <a:sym typeface="+mn-ea"/>
              </a:rPr>
              <a:t>翻转课堂</a:t>
            </a:r>
            <a:endParaRPr lang="zh-CN" altLang="en-US" sz="4000" b="1" strike="noStrike" noProof="1" dirty="0">
              <a:solidFill>
                <a:schemeClr val="bg1"/>
              </a:solidFill>
              <a:latin typeface="方正舒体" panose="02010601030101010101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732164" name="矩形 1"/>
          <p:cNvSpPr/>
          <p:nvPr/>
        </p:nvSpPr>
        <p:spPr>
          <a:xfrm>
            <a:off x="703263" y="3148013"/>
            <a:ext cx="7947025" cy="22599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base">
              <a:lnSpc>
                <a:spcPct val="90000"/>
              </a:lnSpc>
            </a:pPr>
            <a:r>
              <a:rPr lang="zh-CN" altLang="en-US" sz="2735" b="1" strike="noStrike" noProof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　</a:t>
            </a:r>
            <a:r>
              <a:rPr lang="zh-CN" altLang="en-US" sz="2400" b="1" strike="noStrike" noProof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　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以微视频和导学案作为载体，课前自主学习，课上进行知识内化。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课件直观、动态、容量大，创设情境、激发兴趣、突出重点、化解难点、提高效率；教学案则落实知识，促进师生互动，学习有主线。</a:t>
            </a:r>
            <a:r>
              <a:rPr lang="zh-CN" altLang="en-US" sz="2400">
                <a:sym typeface="+mn-ea"/>
              </a:rPr>
              <a:t>。</a:t>
            </a:r>
            <a:r>
              <a:rPr lang="zh-CN" altLang="en-US" sz="3905" b="1" strike="noStrike" noProof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三大模块</a:t>
            </a:r>
            <a:r>
              <a:rPr lang="zh-CN" altLang="en-US" sz="2735" b="1" strike="noStrike" noProof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、</a:t>
            </a:r>
            <a:r>
              <a:rPr lang="zh-CN" altLang="en-US" sz="3905" b="1" strike="noStrike" noProof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导学一体</a:t>
            </a:r>
            <a:r>
              <a:rPr lang="zh-CN" altLang="en-US" sz="2735" b="1" strike="noStrike" noProof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的模式。</a:t>
            </a:r>
            <a:endParaRPr lang="zh-CN" altLang="en-US" sz="2735" b="1" strike="noStrike" noProof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标题 31745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31747" name="文本占位符 31746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31748" name="图片 31747" descr="200603170000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366713" y="277586"/>
            <a:ext cx="8229600" cy="5778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249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800" kern="1200" spc="-125" dirty="0">
                <a:ln w="3175">
                  <a:noFill/>
                </a:ln>
                <a:gradFill>
                  <a:gsLst>
                    <a:gs pos="0">
                      <a:schemeClr val="bg2"/>
                    </a:gs>
                    <a:gs pos="25000">
                      <a:schemeClr val="bg2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algn="l" defTabSz="91249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algn="l" defTabSz="91249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algn="l" defTabSz="91249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algn="l" defTabSz="91249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457200" algn="l" defTabSz="91249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914400" algn="l" defTabSz="91249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1371600" algn="l" defTabSz="91249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1828800" algn="l" defTabSz="912495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3600" b="1" dirty="0" smtClean="0"/>
              <a:t> 我们的应试教育：</a:t>
            </a:r>
            <a:endParaRPr lang="zh-CN" altLang="en-US" sz="3600" b="1" dirty="0" smtClean="0"/>
          </a:p>
        </p:txBody>
      </p:sp>
      <p:graphicFrame>
        <p:nvGraphicFramePr>
          <p:cNvPr id="1026" name="Object 2"/>
          <p:cNvGraphicFramePr>
            <a:graphicFrameLocks noGrp="1"/>
          </p:cNvGraphicFramePr>
          <p:nvPr/>
        </p:nvGraphicFramePr>
        <p:xfrm>
          <a:off x="6252210" y="277495"/>
          <a:ext cx="2705735" cy="178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hoto Editor Foto" r:id="rId2" imgW="9410700" imgH="10077450" progId="">
                  <p:embed/>
                </p:oleObj>
              </mc:Choice>
              <mc:Fallback>
                <p:oleObj name="Photo Editor Foto" r:id="rId2" imgW="9410700" imgH="10077450" progId="">
                  <p:embed/>
                  <p:pic>
                    <p:nvPicPr>
                      <p:cNvPr id="0" name="图片 107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210" y="277495"/>
                        <a:ext cx="2705735" cy="17830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66FF"/>
                        </a:solidFill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" name=" 229"/>
          <p:cNvSpPr/>
          <p:nvPr/>
        </p:nvSpPr>
        <p:spPr>
          <a:xfrm>
            <a:off x="3608705" y="-95885"/>
            <a:ext cx="1459230" cy="1120775"/>
          </a:xfrm>
          <a:custGeom>
            <a:avLst/>
            <a:gdLst>
              <a:gd name="connsiteX0" fmla="*/ 1491342 w 1491342"/>
              <a:gd name="connsiteY0" fmla="*/ 0 h 2231572"/>
              <a:gd name="connsiteX1" fmla="*/ 32657 w 1491342"/>
              <a:gd name="connsiteY1" fmla="*/ 1143000 h 2231572"/>
              <a:gd name="connsiteX2" fmla="*/ 685800 w 1491342"/>
              <a:gd name="connsiteY2" fmla="*/ 1284515 h 2231572"/>
              <a:gd name="connsiteX3" fmla="*/ 0 w 1491342"/>
              <a:gd name="connsiteY3" fmla="*/ 2231572 h 2231572"/>
              <a:gd name="connsiteX4" fmla="*/ 1404257 w 1491342"/>
              <a:gd name="connsiteY4" fmla="*/ 1143000 h 2231572"/>
              <a:gd name="connsiteX5" fmla="*/ 794657 w 1491342"/>
              <a:gd name="connsiteY5" fmla="*/ 990600 h 2231572"/>
              <a:gd name="connsiteX6" fmla="*/ 1491342 w 1491342"/>
              <a:gd name="connsiteY6" fmla="*/ 0 h 223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1342" h="2231572">
                <a:moveTo>
                  <a:pt x="1491342" y="0"/>
                </a:moveTo>
                <a:lnTo>
                  <a:pt x="32657" y="1143000"/>
                </a:lnTo>
                <a:lnTo>
                  <a:pt x="685800" y="1284515"/>
                </a:lnTo>
                <a:lnTo>
                  <a:pt x="0" y="2231572"/>
                </a:lnTo>
                <a:lnTo>
                  <a:pt x="1404257" y="1143000"/>
                </a:lnTo>
                <a:lnTo>
                  <a:pt x="794657" y="990600"/>
                </a:lnTo>
                <a:lnTo>
                  <a:pt x="14913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97915" y="5357495"/>
            <a:ext cx="7355840" cy="1188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“</a:t>
            </a:r>
            <a:r>
              <a:rPr lang="zh-CN" altLang="en-US" sz="2400" b="1" dirty="0">
                <a:solidFill>
                  <a:schemeClr val="bg1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应试教育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”，是指偏离学生和社会发展的</a:t>
            </a:r>
            <a:r>
              <a:rPr lang="zh-CN" alt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sym typeface="+mn-ea"/>
              </a:rPr>
              <a:t>实际需要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单纯为应付考试、争取高分、片面追求升学率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的一种倾向。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圆角矩形 4"/>
          <p:cNvSpPr/>
          <p:nvPr/>
        </p:nvSpPr>
        <p:spPr bwMode="auto">
          <a:xfrm>
            <a:off x="525463" y="4161790"/>
            <a:ext cx="4008438" cy="17272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612" tIns="43807" rIns="43807" bIns="87612" numCol="1" spcCol="0" rtlCol="0" fromWordArt="0" anchor="b" anchorCtr="0" forceAA="0" compatLnSpc="1">
            <a:noAutofit/>
          </a:bodyPr>
          <a:lstStyle>
            <a:lvl1pPr marL="0" lvl="0" indent="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393700" lvl="1" indent="6350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789305" lvl="2" indent="1250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183005" lvl="3" indent="1885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577975" lvl="4" indent="25082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 algn="ctr" defTabSz="889000" fontAlgn="base"/>
            <a:endParaRPr lang="zh-CN" altLang="en-US" sz="1760" strike="noStrike" noProof="1" dirty="0">
              <a:solidFill>
                <a:srgbClr val="FFFFFF"/>
              </a:solidFill>
              <a:latin typeface="Segoe UI" panose="020B0502040204020203"/>
              <a:ea typeface="Segoe UI" panose="020B0502040204020203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4524375" y="4161790"/>
            <a:ext cx="4008438" cy="1727200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612" tIns="43807" rIns="43807" bIns="87612" numCol="1" spcCol="0" rtlCol="0" fromWordArt="0" anchor="b" anchorCtr="0" forceAA="0" compatLnSpc="1">
            <a:noAutofit/>
          </a:bodyPr>
          <a:lstStyle>
            <a:lvl1pPr marL="0" lvl="0" indent="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393700" lvl="1" indent="6350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789305" lvl="2" indent="1250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183005" lvl="3" indent="1885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577975" lvl="4" indent="25082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 algn="ctr" defTabSz="889000" fontAlgn="base"/>
            <a:endParaRPr lang="zh-CN" altLang="en-US" sz="1760" strike="noStrike" noProof="1" dirty="0">
              <a:solidFill>
                <a:srgbClr val="FFFFFF"/>
              </a:solidFill>
              <a:latin typeface="Segoe UI" panose="020B0502040204020203"/>
              <a:ea typeface="Segoe UI" panose="020B0502040204020203"/>
            </a:endParaRPr>
          </a:p>
        </p:txBody>
      </p:sp>
      <p:sp>
        <p:nvSpPr>
          <p:cNvPr id="7" name="燕尾形 6"/>
          <p:cNvSpPr/>
          <p:nvPr/>
        </p:nvSpPr>
        <p:spPr bwMode="auto">
          <a:xfrm>
            <a:off x="525463" y="4641215"/>
            <a:ext cx="4008438" cy="911225"/>
          </a:xfrm>
          <a:prstGeom prst="chevron">
            <a:avLst/>
          </a:prstGeom>
          <a:solidFill>
            <a:schemeClr val="tx1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612" tIns="43807" rIns="43807" bIns="87612" numCol="1" spcCol="0" rtlCol="0" fromWordArt="0" anchor="ctr" anchorCtr="0" forceAA="0" compatLnSpc="1">
            <a:noAutofit/>
          </a:bodyPr>
          <a:lstStyle/>
          <a:p>
            <a:pPr marL="0" marR="0" lvl="0" indent="0" algn="ctr" defTabSz="8890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Segoe UI" panose="020B0502040204020203" pitchFamily="34" charset="0"/>
              </a:rPr>
              <a:t>自</a:t>
            </a:r>
            <a:r>
              <a:rPr kumimoji="0" lang="zh-CN" altLang="en-US" sz="1465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Segoe UI" panose="020B0502040204020203" pitchFamily="34" charset="0"/>
              </a:rPr>
              <a:t>主学习，自定进度</a:t>
            </a:r>
            <a:endParaRPr kumimoji="0" lang="zh-CN" altLang="en-US" sz="1465" b="1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8890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Segoe UI" panose="020B0502040204020203" pitchFamily="34" charset="0"/>
              </a:rPr>
              <a:t>整理收获，提出问题</a:t>
            </a:r>
            <a:endParaRPr kumimoji="0" lang="zh-CN" altLang="en-US" sz="1465" b="1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08188" y="4166553"/>
            <a:ext cx="1054100" cy="4445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lIns="87612" tIns="43807" rIns="87612" bIns="43807">
            <a:spAutoFit/>
          </a:bodyPr>
          <a:lstStyle/>
          <a:p>
            <a:pPr marL="0" marR="0" lvl="0" indent="0" algn="l" defTabSz="889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45" b="1" i="0" u="none" strike="noStrike" kern="1200" cap="none" spc="-50" normalizeH="0" baseline="0" noProof="0" dirty="0">
                <a:ln>
                  <a:noFill/>
                </a:ln>
                <a:solidFill>
                  <a:srgbClr val="8CC600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Segoe UI" panose="020B0502040204020203" pitchFamily="34" charset="0"/>
              </a:rPr>
              <a:t>课堂外</a:t>
            </a:r>
            <a:endParaRPr kumimoji="0" lang="zh-CN" altLang="en-US" sz="2345" b="1" i="0" u="none" strike="noStrike" kern="1200" cap="none" spc="0" normalizeH="0" baseline="0" noProof="0" dirty="0">
              <a:ln>
                <a:noFill/>
              </a:ln>
              <a:solidFill>
                <a:srgbClr val="8CC600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05513" y="4166553"/>
            <a:ext cx="1054100" cy="4445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lIns="87612" tIns="43807" rIns="87612" bIns="43807">
            <a:spAutoFit/>
          </a:bodyPr>
          <a:lstStyle/>
          <a:p>
            <a:pPr marL="0" marR="0" lvl="0" indent="0" algn="l" defTabSz="889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45" b="1" i="0" u="none" strike="noStrike" kern="1200" cap="none" spc="-50" normalizeH="0" baseline="0" noProof="0" dirty="0">
                <a:ln>
                  <a:noFill/>
                </a:ln>
                <a:solidFill>
                  <a:srgbClr val="8CC600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Segoe UI" panose="020B0502040204020203" pitchFamily="34" charset="0"/>
              </a:rPr>
              <a:t>课堂内</a:t>
            </a:r>
            <a:endParaRPr kumimoji="0" lang="zh-CN" altLang="en-US" sz="2345" b="1" i="0" u="none" strike="noStrike" kern="1200" cap="none" spc="0" normalizeH="0" baseline="0" noProof="0" dirty="0">
              <a:ln>
                <a:noFill/>
              </a:ln>
              <a:solidFill>
                <a:srgbClr val="8CC600">
                  <a:lumMod val="60000"/>
                  <a:lumOff val="4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燕尾形 9"/>
          <p:cNvSpPr/>
          <p:nvPr/>
        </p:nvSpPr>
        <p:spPr bwMode="auto">
          <a:xfrm>
            <a:off x="4533900" y="4641215"/>
            <a:ext cx="4008438" cy="911225"/>
          </a:xfrm>
          <a:prstGeom prst="chevron">
            <a:avLst/>
          </a:prstGeom>
          <a:solidFill>
            <a:schemeClr val="tx1"/>
          </a:solidFill>
          <a:ln>
            <a:solidFill>
              <a:srgbClr val="00B050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612" tIns="43807" rIns="43807" bIns="87612" numCol="1" spcCol="0" rtlCol="0" fromWordArt="0" anchor="ctr" anchorCtr="0" forceAA="0" compatLnSpc="1">
            <a:noAutofit/>
          </a:bodyPr>
          <a:lstStyle/>
          <a:p>
            <a:pPr marL="0" marR="0" lvl="0" indent="0" algn="ctr" defTabSz="8890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Segoe UI" panose="020B0502040204020203" pitchFamily="34" charset="0"/>
              </a:rPr>
              <a:t>展示交流，协作探究</a:t>
            </a:r>
            <a:endParaRPr kumimoji="0" lang="en-US" altLang="zh-CN" sz="1465" b="0" i="0" u="none" strike="noStrike" kern="12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8890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Segoe UI" panose="020B0502040204020203" pitchFamily="34" charset="0"/>
              </a:rPr>
              <a:t>科学实验，完成作业</a:t>
            </a:r>
            <a:endParaRPr kumimoji="0" lang="zh-CN" altLang="en-US" sz="1465" b="1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Segoe UI" panose="020B0502040204020203" pitchFamily="34" charset="0"/>
            </a:endParaRPr>
          </a:p>
          <a:p>
            <a:pPr marL="0" marR="0" lvl="0" indent="0" algn="ctr" defTabSz="8890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Segoe UI" panose="020B0502040204020203" pitchFamily="34" charset="0"/>
              </a:rPr>
              <a:t>教师巡视，一对一个性化指导</a:t>
            </a:r>
            <a:endParaRPr kumimoji="0" lang="zh-CN" altLang="en-US" sz="1465" b="1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515938" y="1613853"/>
            <a:ext cx="4008438" cy="1651000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612" tIns="43807" rIns="43807" bIns="87612" numCol="1" spcCol="0" rtlCol="0" fromWordArt="0" anchor="b" anchorCtr="0" forceAA="0" compatLnSpc="1">
            <a:noAutofit/>
          </a:bodyPr>
          <a:lstStyle>
            <a:lvl1pPr marL="0" lvl="0" indent="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393700" lvl="1" indent="6350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789305" lvl="2" indent="1250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183005" lvl="3" indent="1885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577975" lvl="4" indent="25082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 algn="ctr" defTabSz="889000" fontAlgn="base"/>
            <a:endParaRPr lang="zh-CN" altLang="en-US" sz="1760" strike="noStrike" noProof="1" dirty="0">
              <a:latin typeface="Segoe UI" panose="020B0502040204020203"/>
              <a:ea typeface="Segoe UI" panose="020B0502040204020203"/>
            </a:endParaRPr>
          </a:p>
        </p:txBody>
      </p:sp>
      <p:sp>
        <p:nvSpPr>
          <p:cNvPr id="13" name="圆角矩形 12"/>
          <p:cNvSpPr/>
          <p:nvPr/>
        </p:nvSpPr>
        <p:spPr bwMode="auto">
          <a:xfrm>
            <a:off x="4514850" y="1613853"/>
            <a:ext cx="4008438" cy="1651000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612" tIns="43807" rIns="43807" bIns="87612" numCol="1" spcCol="0" rtlCol="0" fromWordArt="0" anchor="b" anchorCtr="0" forceAA="0" compatLnSpc="1">
            <a:noAutofit/>
          </a:bodyPr>
          <a:lstStyle>
            <a:lvl1pPr marL="0" lvl="0" indent="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393700" lvl="1" indent="6350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789305" lvl="2" indent="1250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183005" lvl="3" indent="1885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577975" lvl="4" indent="25082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 algn="ctr" defTabSz="889000" fontAlgn="base"/>
            <a:endParaRPr lang="zh-CN" altLang="en-US" sz="1760" strike="noStrike" noProof="1" dirty="0">
              <a:latin typeface="Segoe UI" panose="020B0502040204020203"/>
              <a:ea typeface="Segoe UI" panose="020B0502040204020203"/>
            </a:endParaRPr>
          </a:p>
        </p:txBody>
      </p:sp>
      <p:sp>
        <p:nvSpPr>
          <p:cNvPr id="14" name="燕尾形 13"/>
          <p:cNvSpPr/>
          <p:nvPr/>
        </p:nvSpPr>
        <p:spPr bwMode="auto">
          <a:xfrm>
            <a:off x="516048" y="2073352"/>
            <a:ext cx="4008269" cy="869980"/>
          </a:xfrm>
          <a:prstGeom prst="chevron">
            <a:avLst/>
          </a:prstGeom>
          <a:solidFill>
            <a:schemeClr val="tx1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612" tIns="43807" rIns="43807" bIns="87612" numCol="1" spcCol="0" rtlCol="0" fromWordArt="0" anchor="ctr" anchorCtr="0" forceAA="0" compatLnSpc="1">
            <a:noAutofit/>
          </a:bodyPr>
          <a:lstStyle/>
          <a:p>
            <a:pPr marL="0" marR="0" lvl="0" indent="0" algn="ctr" defTabSz="8890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0" i="0" u="none" strike="noStrike" kern="1200" cap="none" spc="-5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Segoe UI" panose="020B0502040204020203" pitchFamily="34" charset="0"/>
              </a:rPr>
              <a:t>新课</a:t>
            </a:r>
            <a:r>
              <a:rPr kumimoji="0" lang="zh-CN" altLang="en-US" sz="1465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Segoe UI" panose="020B0502040204020203" pitchFamily="34" charset="0"/>
              </a:rPr>
              <a:t>导入，知识讲解，布置作业</a:t>
            </a:r>
            <a:endParaRPr kumimoji="0" lang="zh-CN" altLang="en-US" sz="1465" b="1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5" name="燕尾形 14"/>
          <p:cNvSpPr/>
          <p:nvPr/>
        </p:nvSpPr>
        <p:spPr bwMode="auto">
          <a:xfrm>
            <a:off x="4524316" y="2073352"/>
            <a:ext cx="4008269" cy="869980"/>
          </a:xfrm>
          <a:prstGeom prst="chevron">
            <a:avLst/>
          </a:prstGeom>
          <a:solidFill>
            <a:schemeClr val="tx1"/>
          </a:solidFill>
          <a:ln>
            <a:solidFill>
              <a:schemeClr val="accent3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7612" tIns="43807" rIns="43807" bIns="87612" numCol="1" spcCol="0" rtlCol="0" fromWordArt="0" anchor="ctr" anchorCtr="0" forceAA="0" compatLnSpc="1">
            <a:noAutofit/>
          </a:bodyPr>
          <a:lstStyle/>
          <a:p>
            <a:pPr marL="0" marR="0" lvl="0" indent="0" algn="ctr" defTabSz="8890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65" b="1" i="0" u="none" strike="noStrike" kern="1200" cap="none" spc="-5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Segoe UI" panose="020B0502040204020203" pitchFamily="34" charset="0"/>
              </a:rPr>
              <a:t>完成作业（含复习和了解性预习）</a:t>
            </a:r>
            <a:endParaRPr kumimoji="0" lang="zh-CN" altLang="en-US" sz="1465" b="1" i="0" u="none" strike="noStrike" kern="1200" cap="none" spc="-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+mn-ea"/>
              <a:cs typeface="Segoe UI" panose="020B0502040204020203" pitchFamily="34" charset="0"/>
            </a:endParaRPr>
          </a:p>
        </p:txBody>
      </p:sp>
      <p:sp>
        <p:nvSpPr>
          <p:cNvPr id="742412" name="矩形 15"/>
          <p:cNvSpPr/>
          <p:nvPr/>
        </p:nvSpPr>
        <p:spPr>
          <a:xfrm>
            <a:off x="482600" y="3734435"/>
            <a:ext cx="6268720" cy="478155"/>
          </a:xfrm>
          <a:prstGeom prst="rect">
            <a:avLst/>
          </a:prstGeom>
          <a:noFill/>
          <a:ln w="9525">
            <a:noFill/>
          </a:ln>
        </p:spPr>
        <p:txBody>
          <a:bodyPr wrap="none" lIns="86891" tIns="43404" rIns="86891" bIns="43404">
            <a:spAutoFit/>
          </a:bodyPr>
          <a:p>
            <a:pPr lvl="0" defTabSz="889000" fontAlgn="base"/>
            <a:r>
              <a:rPr lang="zh-CN" altLang="en-US" sz="2400" strike="noStrike" noProof="1" dirty="0">
                <a:solidFill>
                  <a:srgbClr val="FF0000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翻转课堂：</a:t>
            </a:r>
            <a:r>
              <a:rPr lang="zh-CN" altLang="en-US" sz="2400" strike="noStrike" noProof="1" dirty="0">
                <a:solidFill>
                  <a:schemeClr val="bg1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学习知识在课外，内化知识在课堂</a:t>
            </a:r>
            <a:endParaRPr lang="zh-CN" altLang="en-US" sz="2400" strike="noStrike" noProof="1" dirty="0">
              <a:solidFill>
                <a:schemeClr val="bg1"/>
              </a:solidFill>
              <a:latin typeface="Segoe UI" panose="020B0502040204020203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42413" name="矩形 16"/>
          <p:cNvSpPr/>
          <p:nvPr/>
        </p:nvSpPr>
        <p:spPr>
          <a:xfrm>
            <a:off x="482600" y="1122998"/>
            <a:ext cx="6268720" cy="478155"/>
          </a:xfrm>
          <a:prstGeom prst="rect">
            <a:avLst/>
          </a:prstGeom>
          <a:noFill/>
          <a:ln w="9525">
            <a:noFill/>
          </a:ln>
        </p:spPr>
        <p:txBody>
          <a:bodyPr wrap="none" lIns="86891" tIns="43404" rIns="86891" bIns="43404">
            <a:spAutoFit/>
          </a:bodyPr>
          <a:p>
            <a:pPr lvl="0" defTabSz="889000" fontAlgn="base"/>
            <a:r>
              <a:rPr lang="zh-CN" altLang="en-US" sz="2400" strike="noStrike" noProof="1" dirty="0">
                <a:solidFill>
                  <a:srgbClr val="FF0000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传统课堂：</a:t>
            </a:r>
            <a:r>
              <a:rPr lang="zh-CN" altLang="en-US" sz="2400" strike="noStrike" noProof="1" dirty="0">
                <a:solidFill>
                  <a:schemeClr val="bg1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学习知识在课堂，内化知识在课外</a:t>
            </a:r>
            <a:endParaRPr lang="zh-CN" altLang="en-US" sz="2400" strike="noStrike" noProof="1" dirty="0">
              <a:solidFill>
                <a:schemeClr val="bg1"/>
              </a:solidFill>
              <a:latin typeface="Segoe UI" panose="020B0502040204020203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42414" name="矩形 17"/>
          <p:cNvSpPr/>
          <p:nvPr/>
        </p:nvSpPr>
        <p:spPr>
          <a:xfrm>
            <a:off x="1543685" y="242570"/>
            <a:ext cx="7654290" cy="543560"/>
          </a:xfrm>
          <a:prstGeom prst="rect">
            <a:avLst/>
          </a:prstGeom>
          <a:noFill/>
          <a:ln w="9525">
            <a:noFill/>
          </a:ln>
        </p:spPr>
        <p:txBody>
          <a:bodyPr wrap="square" lIns="86891" tIns="43404" rIns="86891" bIns="43404">
            <a:spAutoFit/>
          </a:bodyPr>
          <a:p>
            <a:pPr lvl="0" defTabSz="889000" fontAlgn="base"/>
            <a:r>
              <a:rPr lang="zh-CN" altLang="en-US" sz="2800" b="1" strike="noStrike" noProof="1" dirty="0">
                <a:solidFill>
                  <a:schemeClr val="bg1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传统课堂与“翻转课堂”结构比较</a:t>
            </a:r>
            <a:endParaRPr lang="zh-CN" altLang="en-US" sz="2800" b="1" strike="noStrike" noProof="1" dirty="0">
              <a:solidFill>
                <a:schemeClr val="bg1"/>
              </a:solidFill>
              <a:latin typeface="Segoe UI" panose="020B0502040204020203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044700" y="1636078"/>
            <a:ext cx="1054100" cy="444500"/>
          </a:xfrm>
          <a:prstGeom prst="rect">
            <a:avLst/>
          </a:prstGeom>
        </p:spPr>
        <p:txBody>
          <a:bodyPr wrap="none" lIns="86891" tIns="43404" rIns="86891" bIns="43404">
            <a:spAutoFit/>
          </a:bodyPr>
          <a:lstStyle/>
          <a:p>
            <a:pPr marL="0" marR="0" lvl="0" indent="0" algn="l" defTabSz="889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45" b="1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Segoe UI" panose="020B0502040204020203" pitchFamily="34" charset="0"/>
              </a:rPr>
              <a:t>课堂内</a:t>
            </a:r>
            <a:endParaRPr kumimoji="0" lang="zh-CN" altLang="en-US" sz="234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81700" y="1601153"/>
            <a:ext cx="1052513" cy="444500"/>
          </a:xfrm>
          <a:prstGeom prst="rect">
            <a:avLst/>
          </a:prstGeom>
        </p:spPr>
        <p:txBody>
          <a:bodyPr wrap="none" lIns="86891" tIns="43404" rIns="86891" bIns="43404">
            <a:spAutoFit/>
          </a:bodyPr>
          <a:lstStyle/>
          <a:p>
            <a:pPr marL="0" marR="0" lvl="0" indent="0" algn="l" defTabSz="889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345" b="1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Segoe UI" panose="020B0502040204020203" pitchFamily="34" charset="0"/>
              </a:rPr>
              <a:t>课堂外</a:t>
            </a:r>
            <a:endParaRPr kumimoji="0" lang="zh-CN" altLang="en-US" sz="234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2417" name="矩形 20"/>
          <p:cNvSpPr/>
          <p:nvPr/>
        </p:nvSpPr>
        <p:spPr>
          <a:xfrm>
            <a:off x="2044700" y="2923540"/>
            <a:ext cx="1068388" cy="373063"/>
          </a:xfrm>
          <a:prstGeom prst="rect">
            <a:avLst/>
          </a:prstGeom>
          <a:noFill/>
          <a:ln w="9525">
            <a:noFill/>
          </a:ln>
        </p:spPr>
        <p:txBody>
          <a:bodyPr wrap="none" lIns="87171" tIns="43560" rIns="87171" bIns="43560">
            <a:spAutoFit/>
          </a:bodyPr>
          <a:p>
            <a:pPr lvl="0" fontAlgn="base"/>
            <a:r>
              <a:rPr lang="zh-CN" altLang="en-US" sz="1760" b="1" strike="noStrike" noProof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学习知识</a:t>
            </a:r>
            <a:endParaRPr lang="zh-CN" altLang="en-US" sz="1760" b="1" strike="noStrike" noProof="1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742418" name="矩形 21"/>
          <p:cNvSpPr/>
          <p:nvPr/>
        </p:nvSpPr>
        <p:spPr>
          <a:xfrm>
            <a:off x="6005513" y="2915603"/>
            <a:ext cx="1068388" cy="373063"/>
          </a:xfrm>
          <a:prstGeom prst="rect">
            <a:avLst/>
          </a:prstGeom>
          <a:noFill/>
          <a:ln w="9525">
            <a:noFill/>
          </a:ln>
        </p:spPr>
        <p:txBody>
          <a:bodyPr wrap="none" lIns="87171" tIns="43560" rIns="87171" bIns="43560">
            <a:spAutoFit/>
          </a:bodyPr>
          <a:p>
            <a:pPr lvl="0" fontAlgn="base"/>
            <a:r>
              <a:rPr lang="zh-CN" altLang="en-US" sz="1760" b="1" strike="noStrike" noProof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内化知识</a:t>
            </a:r>
            <a:endParaRPr lang="zh-CN" altLang="en-US" sz="1760" b="1" strike="noStrike" noProof="1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742419" name="矩形 22"/>
          <p:cNvSpPr/>
          <p:nvPr/>
        </p:nvSpPr>
        <p:spPr>
          <a:xfrm>
            <a:off x="1978025" y="5528628"/>
            <a:ext cx="1068388" cy="373063"/>
          </a:xfrm>
          <a:prstGeom prst="rect">
            <a:avLst/>
          </a:prstGeom>
          <a:noFill/>
          <a:ln w="9525">
            <a:noFill/>
          </a:ln>
        </p:spPr>
        <p:txBody>
          <a:bodyPr wrap="none" lIns="87171" tIns="43560" rIns="87171" bIns="43560">
            <a:spAutoFit/>
          </a:bodyPr>
          <a:p>
            <a:pPr lvl="0" fontAlgn="base"/>
            <a:r>
              <a:rPr lang="zh-CN" altLang="en-US" sz="1760" b="1" strike="noStrike" noProof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学习知识</a:t>
            </a:r>
            <a:endParaRPr lang="zh-CN" altLang="en-US" sz="1760" b="1" strike="noStrike" noProof="1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742420" name="矩形 23"/>
          <p:cNvSpPr/>
          <p:nvPr/>
        </p:nvSpPr>
        <p:spPr>
          <a:xfrm>
            <a:off x="5964238" y="5528628"/>
            <a:ext cx="1066800" cy="373063"/>
          </a:xfrm>
          <a:prstGeom prst="rect">
            <a:avLst/>
          </a:prstGeom>
          <a:noFill/>
          <a:ln w="9525">
            <a:noFill/>
          </a:ln>
        </p:spPr>
        <p:txBody>
          <a:bodyPr wrap="none" lIns="87171" tIns="43560" rIns="87171" bIns="43560">
            <a:spAutoFit/>
          </a:bodyPr>
          <a:p>
            <a:pPr lvl="0" fontAlgn="base"/>
            <a:r>
              <a:rPr lang="zh-CN" altLang="en-US" sz="1760" b="1" strike="noStrike" noProof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内化知识</a:t>
            </a:r>
            <a:endParaRPr lang="zh-CN" altLang="en-US" sz="1760" b="1" strike="noStrike" noProof="1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 bwMode="auto">
          <a:xfrm>
            <a:off x="-6350" y="889000"/>
            <a:ext cx="9144000" cy="5053013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12" tIns="44656" rIns="44656" bIns="89312" numCol="1" spcCol="0" rtlCol="0" fromWordArt="0" anchor="b" anchorCtr="0" forceAA="0" compatLnSpc="1">
            <a:noAutofit/>
          </a:bodyPr>
          <a:lstStyle>
            <a:lvl1pPr marL="0" lvl="0" indent="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393700" lvl="1" indent="6350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789305" lvl="2" indent="1250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183005" lvl="3" indent="1885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577975" lvl="4" indent="25082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 algn="ctr" defTabSz="913130" fontAlgn="base"/>
            <a:endParaRPr lang="zh-CN" altLang="en-US" sz="1760" strike="noStrike" noProof="1" dirty="0">
              <a:latin typeface="Segoe UI" panose="020B0502040204020203"/>
              <a:ea typeface="Segoe UI" panose="020B0502040204020203"/>
            </a:endParaRPr>
          </a:p>
        </p:txBody>
      </p:sp>
      <p:grpSp>
        <p:nvGrpSpPr>
          <p:cNvPr id="27650" name="组合 3"/>
          <p:cNvGrpSpPr/>
          <p:nvPr/>
        </p:nvGrpSpPr>
        <p:grpSpPr>
          <a:xfrm>
            <a:off x="-6350" y="2528888"/>
            <a:ext cx="9150350" cy="1617662"/>
            <a:chOff x="-7029" y="3453012"/>
            <a:chExt cx="9209950" cy="1213991"/>
          </a:xfrm>
        </p:grpSpPr>
        <p:sp>
          <p:nvSpPr>
            <p:cNvPr id="5" name="圆角矩形 4"/>
            <p:cNvSpPr/>
            <p:nvPr/>
          </p:nvSpPr>
          <p:spPr bwMode="auto">
            <a:xfrm>
              <a:off x="-7029" y="3453064"/>
              <a:ext cx="3060340" cy="1213939"/>
            </a:xfrm>
            <a:prstGeom prst="roundRect">
              <a:avLst/>
            </a:prstGeom>
            <a:solidFill>
              <a:srgbClr val="FF8A00">
                <a:alpha val="60000"/>
              </a:srgbClr>
            </a:solidFill>
            <a:ln w="38100"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7612" tIns="43807" rIns="43807" bIns="87612" numCol="1" spcCol="0" rtlCol="0" fromWordArt="0" anchor="b" anchorCtr="0" forceAA="0" compatLnSpc="1">
              <a:noAutofit/>
            </a:bodyPr>
            <a:lstStyle>
              <a:lvl1pPr marL="0" lvl="0" indent="0" algn="l" defTabSz="7893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393700" lvl="1" indent="63500" algn="l" defTabSz="7893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789305" lvl="2" indent="125095" algn="l" defTabSz="7893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183005" lvl="3" indent="188595" algn="l" defTabSz="7893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1577975" lvl="4" indent="250825" algn="l" defTabSz="7893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</a:lstStyle>
            <a:p>
              <a:pPr lvl="0" algn="ctr" defTabSz="889000" fontAlgn="base"/>
              <a:endParaRPr lang="zh-CN" altLang="en-US" sz="1760" strike="noStrike" noProof="1" dirty="0">
                <a:latin typeface="Segoe UI" panose="020B0502040204020203"/>
                <a:ea typeface="Segoe UI" panose="020B0502040204020203"/>
              </a:endParaRPr>
            </a:p>
          </p:txBody>
        </p:sp>
        <p:sp>
          <p:nvSpPr>
            <p:cNvPr id="6" name="圆角矩形 5"/>
            <p:cNvSpPr/>
            <p:nvPr/>
          </p:nvSpPr>
          <p:spPr bwMode="auto">
            <a:xfrm>
              <a:off x="3046577" y="3453064"/>
              <a:ext cx="3060340" cy="1213939"/>
            </a:xfrm>
            <a:prstGeom prst="roundRect">
              <a:avLst/>
            </a:prstGeom>
            <a:solidFill>
              <a:srgbClr val="FF8A00">
                <a:alpha val="60000"/>
              </a:srgbClr>
            </a:solidFill>
            <a:ln w="38100"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7612" tIns="43807" rIns="43807" bIns="87612" numCol="1" spcCol="0" rtlCol="0" fromWordArt="0" anchor="b" anchorCtr="0" forceAA="0" compatLnSpc="1">
              <a:noAutofit/>
            </a:bodyPr>
            <a:lstStyle>
              <a:lvl1pPr marL="0" lvl="0" indent="0" algn="l" defTabSz="7893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393700" lvl="1" indent="63500" algn="l" defTabSz="7893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789305" lvl="2" indent="125095" algn="l" defTabSz="7893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183005" lvl="3" indent="188595" algn="l" defTabSz="7893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1577975" lvl="4" indent="250825" algn="l" defTabSz="7893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</a:lstStyle>
            <a:p>
              <a:pPr lvl="0" algn="ctr" defTabSz="889000" fontAlgn="base"/>
              <a:endParaRPr lang="zh-CN" altLang="en-US" sz="1760" strike="noStrike" noProof="1" dirty="0">
                <a:latin typeface="Segoe UI" panose="020B0502040204020203"/>
                <a:ea typeface="Segoe UI" panose="020B0502040204020203"/>
              </a:endParaRPr>
            </a:p>
          </p:txBody>
        </p:sp>
        <p:sp>
          <p:nvSpPr>
            <p:cNvPr id="7" name="燕尾形 6"/>
            <p:cNvSpPr/>
            <p:nvPr/>
          </p:nvSpPr>
          <p:spPr bwMode="auto">
            <a:xfrm>
              <a:off x="-7029" y="3724672"/>
              <a:ext cx="3060340" cy="705931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7612" tIns="43807" rIns="43807" bIns="87612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889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45" b="1" i="0" u="none" strike="noStrike" kern="1200" cap="none" spc="-5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Segoe UI" panose="020B0502040204020203" pitchFamily="34" charset="0"/>
                </a:rPr>
                <a:t>课前自主学习的导学案</a:t>
              </a:r>
              <a:endParaRPr kumimoji="0" lang="zh-CN" altLang="en-US" sz="2345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8" name="燕尾形 7"/>
            <p:cNvSpPr/>
            <p:nvPr/>
          </p:nvSpPr>
          <p:spPr bwMode="auto">
            <a:xfrm>
              <a:off x="3053311" y="3724672"/>
              <a:ext cx="3060340" cy="705931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7612" tIns="43807" rIns="43807" bIns="87612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889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345" b="1" i="0" u="none" strike="noStrike" kern="1200" cap="none" spc="-5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Segoe UI" panose="020B0502040204020203" pitchFamily="34" charset="0"/>
                </a:rPr>
                <a:t>配套学习资源（</a:t>
              </a:r>
              <a:r>
                <a:rPr kumimoji="0" lang="en-US" altLang="zh-CN" sz="2345" b="1" i="0" u="none" strike="noStrike" kern="1200" cap="none" spc="-5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Segoe UI" panose="020B0502040204020203" pitchFamily="34" charset="0"/>
                </a:rPr>
                <a:t>PPT+</a:t>
              </a:r>
              <a:r>
                <a:rPr kumimoji="0" lang="zh-CN" altLang="en-US" sz="2345" b="1" i="0" u="none" strike="noStrike" kern="1200" cap="none" spc="-5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Segoe UI" panose="020B0502040204020203" pitchFamily="34" charset="0"/>
                </a:rPr>
                <a:t>视频等）</a:t>
              </a:r>
              <a:endParaRPr kumimoji="0" lang="zh-CN" altLang="en-US" sz="2345" b="1" i="0" u="none" strike="noStrike" kern="1200" cap="none" spc="-5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9" name="圆角矩形 8"/>
            <p:cNvSpPr/>
            <p:nvPr/>
          </p:nvSpPr>
          <p:spPr bwMode="auto">
            <a:xfrm>
              <a:off x="6135847" y="3453012"/>
              <a:ext cx="3060340" cy="1213939"/>
            </a:xfrm>
            <a:prstGeom prst="roundRect">
              <a:avLst/>
            </a:prstGeom>
            <a:solidFill>
              <a:srgbClr val="FF8A00">
                <a:alpha val="60000"/>
              </a:srgbClr>
            </a:solidFill>
            <a:ln w="38100"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7612" tIns="43807" rIns="43807" bIns="87612" numCol="1" spcCol="0" rtlCol="0" fromWordArt="0" anchor="b" anchorCtr="0" forceAA="0" compatLnSpc="1">
              <a:noAutofit/>
            </a:bodyPr>
            <a:lstStyle>
              <a:lvl1pPr marL="0" lvl="0" indent="0" algn="l" defTabSz="7893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1pPr>
              <a:lvl2pPr marL="393700" lvl="1" indent="63500" algn="l" defTabSz="7893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2pPr>
              <a:lvl3pPr marL="789305" lvl="2" indent="125095" algn="l" defTabSz="7893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3pPr>
              <a:lvl4pPr marL="1183005" lvl="3" indent="188595" algn="l" defTabSz="7893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4pPr>
              <a:lvl5pPr marL="1577975" lvl="4" indent="250825" algn="l" defTabSz="789305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defRPr>
              </a:lvl5pPr>
            </a:lstStyle>
            <a:p>
              <a:pPr lvl="0" algn="ctr" defTabSz="889000" fontAlgn="base"/>
              <a:endParaRPr lang="zh-CN" altLang="en-US" sz="1760" strike="noStrike" noProof="1" dirty="0">
                <a:latin typeface="Segoe UI" panose="020B0502040204020203"/>
                <a:ea typeface="Segoe UI" panose="020B0502040204020203"/>
              </a:endParaRPr>
            </a:p>
          </p:txBody>
        </p:sp>
        <p:sp>
          <p:nvSpPr>
            <p:cNvPr id="10" name="燕尾形 9"/>
            <p:cNvSpPr/>
            <p:nvPr/>
          </p:nvSpPr>
          <p:spPr bwMode="auto">
            <a:xfrm>
              <a:off x="6142581" y="3724620"/>
              <a:ext cx="3060340" cy="705931"/>
            </a:xfrm>
            <a:prstGeom prst="chevron">
              <a:avLst/>
            </a:prstGeom>
            <a:solidFill>
              <a:schemeClr val="tx1"/>
            </a:solidFill>
            <a:ln>
              <a:solidFill>
                <a:schemeClr val="accent3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7612" tIns="43807" rIns="43807" bIns="87612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8890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-5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Segoe UI" panose="020B0502040204020203" pitchFamily="34" charset="0"/>
                </a:rPr>
                <a:t>课堂</a:t>
              </a:r>
              <a:r>
                <a:rPr kumimoji="0" lang="zh-CN" altLang="en-US" sz="3200" b="1" i="0" u="none" strike="noStrike" kern="1200" cap="none" spc="-5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+mn-ea"/>
                  <a:cs typeface="Segoe UI" panose="020B0502040204020203" pitchFamily="34" charset="0"/>
                </a:rPr>
                <a:t>教学</a:t>
              </a:r>
              <a:endParaRPr kumimoji="0" lang="zh-CN" alt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+mn-ea"/>
                <a:cs typeface="Segoe UI" panose="020B0502040204020203" pitchFamily="34" charset="0"/>
              </a:endParaRPr>
            </a:p>
          </p:txBody>
        </p:sp>
      </p:grpSp>
      <p:pic>
        <p:nvPicPr>
          <p:cNvPr id="2765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86163" y="901700"/>
            <a:ext cx="1663700" cy="12477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直接箭头连接符 11"/>
          <p:cNvCxnSpPr>
            <a:stCxn id="1026" idx="1"/>
            <a:endCxn id="5" idx="0"/>
          </p:cNvCxnSpPr>
          <p:nvPr/>
        </p:nvCxnSpPr>
        <p:spPr>
          <a:xfrm flipH="1">
            <a:off x="1512888" y="1525588"/>
            <a:ext cx="2073275" cy="10033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1026" idx="2"/>
            <a:endCxn id="6" idx="0"/>
          </p:cNvCxnSpPr>
          <p:nvPr/>
        </p:nvCxnSpPr>
        <p:spPr>
          <a:xfrm>
            <a:off x="4418013" y="2149475"/>
            <a:ext cx="130175" cy="37941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026" idx="3"/>
            <a:endCxn id="9" idx="0"/>
          </p:cNvCxnSpPr>
          <p:nvPr/>
        </p:nvCxnSpPr>
        <p:spPr>
          <a:xfrm>
            <a:off x="5249863" y="1525588"/>
            <a:ext cx="2366963" cy="100330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8311" name="矩形 23"/>
          <p:cNvSpPr/>
          <p:nvPr/>
        </p:nvSpPr>
        <p:spPr>
          <a:xfrm rot="-1529516">
            <a:off x="1468438" y="1638300"/>
            <a:ext cx="1978025" cy="3476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fontAlgn="base"/>
            <a:r>
              <a:rPr lang="zh-CN" altLang="en-US" sz="1565" strike="noStrike" noProof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完成任务，达成目标</a:t>
            </a:r>
            <a:endParaRPr lang="zh-CN" altLang="en-US" sz="1565" strike="noStrike" noProof="1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pic>
        <p:nvPicPr>
          <p:cNvPr id="27662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513" y="4760913"/>
            <a:ext cx="1668462" cy="11811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6" name="直接箭头连接符 25"/>
          <p:cNvCxnSpPr>
            <a:stCxn id="1028" idx="3"/>
            <a:endCxn id="9" idx="0"/>
          </p:cNvCxnSpPr>
          <p:nvPr/>
        </p:nvCxnSpPr>
        <p:spPr>
          <a:xfrm flipV="1">
            <a:off x="5387975" y="4146550"/>
            <a:ext cx="2349500" cy="1206500"/>
          </a:xfrm>
          <a:prstGeom prst="straightConnector1">
            <a:avLst/>
          </a:prstGeom>
          <a:ln w="7620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1028" idx="1"/>
            <a:endCxn id="5" idx="2"/>
          </p:cNvCxnSpPr>
          <p:nvPr/>
        </p:nvCxnSpPr>
        <p:spPr>
          <a:xfrm flipH="1" flipV="1">
            <a:off x="1512888" y="4146550"/>
            <a:ext cx="2206625" cy="1206500"/>
          </a:xfrm>
          <a:prstGeom prst="straightConnector1">
            <a:avLst/>
          </a:prstGeom>
          <a:ln w="762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直接箭头连接符 1024"/>
          <p:cNvCxnSpPr>
            <a:stCxn id="1028" idx="0"/>
            <a:endCxn id="6" idx="2"/>
          </p:cNvCxnSpPr>
          <p:nvPr/>
        </p:nvCxnSpPr>
        <p:spPr>
          <a:xfrm flipH="1" flipV="1">
            <a:off x="4548188" y="4146550"/>
            <a:ext cx="6350" cy="614363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8316" name="矩形 37"/>
          <p:cNvSpPr/>
          <p:nvPr/>
        </p:nvSpPr>
        <p:spPr>
          <a:xfrm>
            <a:off x="7813675" y="4427538"/>
            <a:ext cx="979488" cy="5857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lvl="0" fontAlgn="base"/>
            <a:r>
              <a:rPr lang="zh-CN" altLang="en-US" sz="1565" strike="noStrike" noProof="1" dirty="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深度拓展</a:t>
            </a:r>
            <a:endParaRPr lang="zh-CN" altLang="en-US" sz="1565" strike="noStrike" noProof="1" dirty="0">
              <a:solidFill>
                <a:schemeClr val="tx1"/>
              </a:solidFill>
              <a:latin typeface="Segoe UI" panose="020B0502040204020203"/>
              <a:ea typeface="微软雅黑" panose="020B0503020204020204" pitchFamily="34" charset="-122"/>
            </a:endParaRPr>
          </a:p>
          <a:p>
            <a:pPr lvl="0" fontAlgn="base"/>
            <a:r>
              <a:rPr lang="zh-CN" altLang="en-US" sz="1565" strike="noStrike" noProof="1" dirty="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教学相长</a:t>
            </a:r>
            <a:endParaRPr lang="zh-CN" altLang="en-US" sz="1565" strike="noStrike" noProof="1" dirty="0">
              <a:solidFill>
                <a:schemeClr val="tx1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738317" name="矩形 38"/>
          <p:cNvSpPr/>
          <p:nvPr/>
        </p:nvSpPr>
        <p:spPr>
          <a:xfrm rot="1717884">
            <a:off x="1500188" y="4854575"/>
            <a:ext cx="2374900" cy="3460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fontAlgn="base"/>
            <a:r>
              <a:rPr lang="zh-CN" altLang="en-US" sz="1565" strike="noStrike" noProof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通过任务单指导自主学习</a:t>
            </a:r>
            <a:endParaRPr lang="zh-CN" altLang="en-US" sz="1565" strike="noStrike" noProof="1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738318" name="矩形 39"/>
          <p:cNvSpPr/>
          <p:nvPr/>
        </p:nvSpPr>
        <p:spPr>
          <a:xfrm>
            <a:off x="7151688" y="1069975"/>
            <a:ext cx="1766888" cy="106203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lvl="0" fontAlgn="base"/>
            <a:r>
              <a:rPr lang="zh-CN" altLang="en-US" sz="1565" strike="noStrike" noProof="1" dirty="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检测、作业、研讨</a:t>
            </a:r>
            <a:endParaRPr lang="zh-CN" altLang="en-US" sz="1565" strike="noStrike" noProof="1" dirty="0">
              <a:solidFill>
                <a:schemeClr val="tx1"/>
              </a:solidFill>
              <a:latin typeface="Segoe UI" panose="020B0502040204020203"/>
              <a:ea typeface="微软雅黑" panose="020B0503020204020204" pitchFamily="34" charset="-122"/>
            </a:endParaRPr>
          </a:p>
          <a:p>
            <a:pPr lvl="0" fontAlgn="base"/>
            <a:r>
              <a:rPr lang="zh-CN" altLang="en-US" sz="1565" strike="noStrike" noProof="1" dirty="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展示、质疑、阐释</a:t>
            </a:r>
            <a:endParaRPr lang="zh-CN" altLang="en-US" sz="1565" strike="noStrike" noProof="1" dirty="0">
              <a:solidFill>
                <a:schemeClr val="tx1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738319" name="矩形 40"/>
          <p:cNvSpPr/>
          <p:nvPr/>
        </p:nvSpPr>
        <p:spPr>
          <a:xfrm>
            <a:off x="7737475" y="1882775"/>
            <a:ext cx="1179513" cy="3460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lvl="0" fontAlgn="base"/>
            <a:r>
              <a:rPr lang="zh-CN" altLang="en-US" sz="1565" strike="noStrike" noProof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内化、拓展</a:t>
            </a:r>
            <a:endParaRPr lang="zh-CN" altLang="en-US" sz="1565" strike="noStrike" noProof="1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738320" name="矩形 1030"/>
          <p:cNvSpPr/>
          <p:nvPr/>
        </p:nvSpPr>
        <p:spPr>
          <a:xfrm>
            <a:off x="7135813" y="5280025"/>
            <a:ext cx="1778000" cy="584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lvl="0" fontAlgn="base"/>
            <a:r>
              <a:rPr lang="zh-CN" altLang="en-US" sz="1565" strike="noStrike" noProof="1" dirty="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检测、作业、静观</a:t>
            </a:r>
            <a:endParaRPr lang="zh-CN" altLang="en-US" sz="1565" strike="noStrike" noProof="1" dirty="0">
              <a:solidFill>
                <a:schemeClr val="tx1"/>
              </a:solidFill>
              <a:latin typeface="Segoe UI" panose="020B0502040204020203"/>
              <a:ea typeface="微软雅黑" panose="020B0503020204020204" pitchFamily="34" charset="-122"/>
            </a:endParaRPr>
          </a:p>
          <a:p>
            <a:pPr lvl="0" fontAlgn="base"/>
            <a:r>
              <a:rPr lang="zh-CN" altLang="en-US" sz="1565" strike="noStrike" noProof="1" dirty="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倾听、问题引导</a:t>
            </a:r>
            <a:endParaRPr lang="zh-CN" altLang="en-US" sz="1565" strike="noStrike" noProof="1" dirty="0">
              <a:solidFill>
                <a:schemeClr val="tx1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738321" name="矩形 1032"/>
          <p:cNvSpPr/>
          <p:nvPr/>
        </p:nvSpPr>
        <p:spPr>
          <a:xfrm>
            <a:off x="3386138" y="2214563"/>
            <a:ext cx="2505075" cy="3492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fontAlgn="base"/>
            <a:r>
              <a:rPr lang="zh-CN" altLang="en-US" sz="1565" strike="noStrike" noProof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观看微课      借鉴其他资源</a:t>
            </a:r>
            <a:endParaRPr lang="zh-CN" altLang="en-US" sz="1565" strike="noStrike" noProof="1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738322" name="矩形 45"/>
          <p:cNvSpPr/>
          <p:nvPr/>
        </p:nvSpPr>
        <p:spPr>
          <a:xfrm>
            <a:off x="3422650" y="4471988"/>
            <a:ext cx="2503488" cy="3492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fontAlgn="base"/>
            <a:r>
              <a:rPr lang="zh-CN" altLang="en-US" sz="1565" strike="noStrike" noProof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制作微课      准备其他资源</a:t>
            </a:r>
            <a:endParaRPr lang="en-US" altLang="zh-CN" sz="1565" strike="noStrike" noProof="1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175" y="919163"/>
            <a:ext cx="3489325" cy="314325"/>
          </a:xfrm>
          <a:prstGeom prst="rect">
            <a:avLst/>
          </a:prstGeom>
          <a:noFill/>
          <a:ln w="28575" cap="flat" cmpd="sng">
            <a:solidFill>
              <a:srgbClr val="FF8A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lvl="0" fontAlgn="base"/>
            <a:r>
              <a:rPr lang="zh-CN" altLang="en-US" sz="1365" strike="noStrike" noProof="1" dirty="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学生成为主动的学习者、知识意义的建构者</a:t>
            </a:r>
            <a:endParaRPr lang="zh-CN" altLang="en-US" sz="1365" strike="noStrike" noProof="1" dirty="0">
              <a:solidFill>
                <a:schemeClr val="tx1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4288" y="5614988"/>
            <a:ext cx="4357688" cy="314325"/>
          </a:xfrm>
          <a:prstGeom prst="rect">
            <a:avLst/>
          </a:prstGeom>
          <a:noFill/>
          <a:ln w="28575" cap="flat" cmpd="sng">
            <a:solidFill>
              <a:srgbClr val="FF8A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lvl="0" fontAlgn="base"/>
            <a:r>
              <a:rPr lang="zh-CN" altLang="en-US" sz="1365" strike="noStrike" noProof="1" dirty="0">
                <a:solidFill>
                  <a:schemeClr val="tx1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教师成为学生学习的指导者、帮助者、组织者</a:t>
            </a:r>
            <a:r>
              <a:rPr lang="zh-CN" altLang="en-US" sz="1365" strike="noStrike" noProof="1" dirty="0">
                <a:solidFill>
                  <a:srgbClr val="000000"/>
                </a:solidFill>
                <a:latin typeface="Segoe UI" panose="020B0502040204020203"/>
                <a:ea typeface="微软雅黑" panose="020B0503020204020204" pitchFamily="34" charset="-122"/>
                <a:cs typeface="+mn-ea"/>
              </a:rPr>
              <a:t>、设计者</a:t>
            </a:r>
            <a:endParaRPr lang="zh-CN" altLang="en-US" sz="1365" strike="noStrike" noProof="1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11" name="下箭头 10"/>
          <p:cNvSpPr/>
          <p:nvPr/>
        </p:nvSpPr>
        <p:spPr bwMode="auto">
          <a:xfrm>
            <a:off x="8021638" y="1549400"/>
            <a:ext cx="612775" cy="476250"/>
          </a:xfrm>
          <a:prstGeom prst="downArrow">
            <a:avLst/>
          </a:prstGeom>
          <a:solidFill>
            <a:srgbClr val="99FF33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12" tIns="44656" rIns="44656" bIns="89312" numCol="1" spcCol="0" rtlCol="0" fromWordArt="0" anchor="b" anchorCtr="0" forceAA="0" compatLnSpc="1">
            <a:noAutofit/>
          </a:bodyPr>
          <a:lstStyle>
            <a:lvl1pPr marL="0" lvl="0" indent="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393700" lvl="1" indent="6350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789305" lvl="2" indent="1250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183005" lvl="3" indent="1885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577975" lvl="4" indent="25082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 algn="ctr" defTabSz="913130" fontAlgn="base"/>
            <a:endParaRPr lang="zh-CN" altLang="en-US" sz="1760" strike="noStrike" noProof="1" dirty="0">
              <a:latin typeface="Segoe UI" panose="020B0502040204020203"/>
              <a:ea typeface="Segoe UI" panose="020B0502040204020203"/>
            </a:endParaRPr>
          </a:p>
        </p:txBody>
      </p:sp>
      <p:sp>
        <p:nvSpPr>
          <p:cNvPr id="30" name="下箭头 29"/>
          <p:cNvSpPr/>
          <p:nvPr/>
        </p:nvSpPr>
        <p:spPr bwMode="auto">
          <a:xfrm>
            <a:off x="8021638" y="2289175"/>
            <a:ext cx="612775" cy="477838"/>
          </a:xfrm>
          <a:prstGeom prst="downArrow">
            <a:avLst/>
          </a:prstGeom>
          <a:solidFill>
            <a:srgbClr val="99FF33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12" tIns="44656" rIns="44656" bIns="89312" numCol="1" spcCol="0" rtlCol="0" fromWordArt="0" anchor="b" anchorCtr="0" forceAA="0" compatLnSpc="1">
            <a:noAutofit/>
          </a:bodyPr>
          <a:lstStyle>
            <a:lvl1pPr marL="0" lvl="0" indent="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393700" lvl="1" indent="6350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789305" lvl="2" indent="1250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183005" lvl="3" indent="1885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577975" lvl="4" indent="25082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 algn="ctr" defTabSz="913130" fontAlgn="base"/>
            <a:endParaRPr lang="zh-CN" altLang="en-US" sz="1760" strike="noStrike" noProof="1" dirty="0">
              <a:latin typeface="Segoe UI" panose="020B0502040204020203"/>
              <a:ea typeface="Segoe UI" panose="020B0502040204020203"/>
            </a:endParaRPr>
          </a:p>
        </p:txBody>
      </p:sp>
      <p:sp>
        <p:nvSpPr>
          <p:cNvPr id="31" name="下箭头 30"/>
          <p:cNvSpPr/>
          <p:nvPr/>
        </p:nvSpPr>
        <p:spPr bwMode="auto">
          <a:xfrm rot="10800000">
            <a:off x="7985125" y="4954588"/>
            <a:ext cx="612775" cy="352425"/>
          </a:xfrm>
          <a:prstGeom prst="downArrow">
            <a:avLst/>
          </a:prstGeom>
          <a:solidFill>
            <a:srgbClr val="FF6699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12" tIns="44656" rIns="44656" bIns="89312" numCol="1" spcCol="0" rtlCol="0" fromWordArt="0" anchor="b" anchorCtr="0" forceAA="0" compatLnSpc="1">
            <a:noAutofit/>
          </a:bodyPr>
          <a:lstStyle>
            <a:lvl1pPr marL="0" lvl="0" indent="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393700" lvl="1" indent="6350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789305" lvl="2" indent="1250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183005" lvl="3" indent="1885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577975" lvl="4" indent="25082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 algn="ctr" defTabSz="913130" fontAlgn="base"/>
            <a:endParaRPr lang="zh-CN" altLang="en-US" sz="1760" strike="noStrike" noProof="1" dirty="0">
              <a:solidFill>
                <a:schemeClr val="tx1"/>
              </a:solidFill>
              <a:latin typeface="Segoe UI" panose="020B0502040204020203"/>
              <a:ea typeface="Segoe UI" panose="020B0502040204020203"/>
            </a:endParaRPr>
          </a:p>
        </p:txBody>
      </p:sp>
      <p:sp>
        <p:nvSpPr>
          <p:cNvPr id="32" name="下箭头 31"/>
          <p:cNvSpPr/>
          <p:nvPr/>
        </p:nvSpPr>
        <p:spPr bwMode="auto">
          <a:xfrm rot="10800000">
            <a:off x="7966075" y="3914775"/>
            <a:ext cx="614363" cy="461963"/>
          </a:xfrm>
          <a:prstGeom prst="downArrow">
            <a:avLst/>
          </a:prstGeom>
          <a:solidFill>
            <a:srgbClr val="FF6699"/>
          </a:solidFill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9312" tIns="44656" rIns="44656" bIns="89312" numCol="1" spcCol="0" rtlCol="0" fromWordArt="0" anchor="b" anchorCtr="0" forceAA="0" compatLnSpc="1">
            <a:noAutofit/>
          </a:bodyPr>
          <a:lstStyle>
            <a:lvl1pPr marL="0" lvl="0" indent="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393700" lvl="1" indent="63500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789305" lvl="2" indent="1250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183005" lvl="3" indent="18859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1577975" lvl="4" indent="250825" algn="l" defTabSz="78930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</a:lstStyle>
          <a:p>
            <a:pPr lvl="0" algn="ctr" defTabSz="913130" fontAlgn="base"/>
            <a:endParaRPr lang="zh-CN" altLang="en-US" sz="1760" strike="noStrike" noProof="1" dirty="0">
              <a:latin typeface="Segoe UI" panose="020B0502040204020203"/>
              <a:ea typeface="Segoe UI" panose="020B0502040204020203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7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8"/>
          <p:cNvPicPr>
            <a:picLocks noChangeAspect="1"/>
          </p:cNvPicPr>
          <p:nvPr>
            <p:ph idx="1"/>
          </p:nvPr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rcRect/>
          <a:stretch>
            <a:fillRect/>
          </a:stretch>
        </p:blipFill>
        <p:spPr>
          <a:xfrm>
            <a:off x="7620" y="53975"/>
            <a:ext cx="9062085" cy="42678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/>
        </p:nvSpPr>
        <p:spPr>
          <a:xfrm>
            <a:off x="381000" y="4354830"/>
            <a:ext cx="8382000" cy="23863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32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914400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8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5280" indent="-3460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941830" indent="-336550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>
                <a:solidFill>
                  <a:srgbClr val="FF0000"/>
                </a:solidFill>
              </a:rPr>
              <a:t>课上知识内化阶段</a:t>
            </a:r>
            <a:endParaRPr lang="zh-CN" altLang="en-US" sz="28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(1)交流讨论</a:t>
            </a:r>
            <a:r>
              <a:rPr lang="zh-CN" altLang="en-US" sz="2400">
                <a:solidFill>
                  <a:schemeClr val="bg1"/>
                </a:solidFill>
              </a:rPr>
              <a:t>，针对自学中的问题，小组交流讨论，解决课前的疑惑。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(2)教师辅导</a:t>
            </a:r>
            <a:r>
              <a:rPr lang="zh-CN" altLang="en-US" sz="2400">
                <a:solidFill>
                  <a:schemeClr val="bg1"/>
                </a:solidFill>
              </a:rPr>
              <a:t>，共同的典型问题，集体讲解答疑，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单独辅导。</a:t>
            </a:r>
            <a:endParaRPr lang="zh-CN" altLang="en-US" sz="2400">
              <a:solidFill>
                <a:schemeClr val="bg1"/>
              </a:solidFill>
              <a:sym typeface="+mn-ea"/>
            </a:endParaRPr>
          </a:p>
          <a:p>
            <a:r>
              <a:rPr lang="zh-CN" altLang="en-US" sz="2400">
                <a:solidFill>
                  <a:srgbClr val="FF0000"/>
                </a:solidFill>
              </a:rPr>
              <a:t>(3)当堂测验</a:t>
            </a:r>
            <a:r>
              <a:rPr lang="zh-CN" altLang="en-US" sz="2400">
                <a:solidFill>
                  <a:schemeClr val="bg1"/>
                </a:solidFill>
              </a:rPr>
              <a:t>，对本节课的知识加强和巩固。</a:t>
            </a:r>
            <a:endParaRPr lang="zh-CN" altLang="en-US" sz="2400">
              <a:solidFill>
                <a:schemeClr val="bg1"/>
              </a:solidFill>
            </a:endParaRPr>
          </a:p>
          <a:p>
            <a:r>
              <a:rPr lang="zh-CN" altLang="en-US" sz="2400">
                <a:solidFill>
                  <a:schemeClr val="bg1"/>
                </a:solidFill>
              </a:rPr>
              <a:t>(4)评价反馈，包括教师评学生、生生互评、学生自我评价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rcRect l="2520" t="5663" r="3348" b="7032"/>
          <a:stretch>
            <a:fillRect/>
          </a:stretch>
        </p:blipFill>
        <p:spPr>
          <a:xfrm>
            <a:off x="40640" y="104140"/>
            <a:ext cx="9063355" cy="4166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课堂玩手机.gif"/>
          <p:cNvPicPr/>
          <p:nvPr/>
        </p:nvPicPr>
        <p:blipFill>
          <a:blip r:embed="rId1"/>
          <a:stretch>
            <a:fillRect/>
          </a:stretch>
        </p:blipFill>
        <p:spPr>
          <a:xfrm>
            <a:off x="50800" y="2304415"/>
            <a:ext cx="9042400" cy="434784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800" y="23495"/>
            <a:ext cx="9042400" cy="2278380"/>
          </a:xfrm>
          <a:solidFill>
            <a:schemeClr val="accent5">
              <a:lumMod val="40000"/>
              <a:lumOff val="60000"/>
            </a:schemeClr>
          </a:solidFill>
        </p:spPr>
        <p:txBody>
          <a:bodyPr wrap="square"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翻转课堂的问题：</a:t>
            </a:r>
            <a:r>
              <a:rPr lang="zh-CN" altLang="en-US" sz="2800"/>
              <a:t>课前预习参差不齐，课堂讨论不起来，知识落实不了？课前视频制作，导学案，批改？</a:t>
            </a:r>
            <a:endParaRPr lang="zh-CN" altLang="en-US" sz="2800"/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 smtClean="0">
                <a:ea typeface="宋体" panose="02010600030101010101" pitchFamily="2" charset="-122"/>
                <a:sym typeface="+mn-ea"/>
              </a:rPr>
              <a:t>技术性强，实施门槛高，扩展了传统教学，但</a:t>
            </a:r>
            <a:r>
              <a:rPr lang="zh-CN" altLang="en-US" sz="2800" b="1" dirty="0" smtClean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未能解决</a:t>
            </a:r>
            <a:r>
              <a:rPr lang="zh-CN" altLang="en-US" sz="2800" b="1" dirty="0" smtClean="0">
                <a:ea typeface="宋体" panose="02010600030101010101" pitchFamily="2" charset="-122"/>
                <a:sym typeface="+mn-ea"/>
              </a:rPr>
              <a:t>传统教学当下的核心问题：</a:t>
            </a:r>
            <a:r>
              <a:rPr lang="zh-CN" altLang="en-US" sz="3600" b="1" dirty="0" smtClean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学生不想学</a:t>
            </a:r>
            <a:r>
              <a:rPr lang="zh-CN" altLang="en-US" sz="2800" b="1" dirty="0" smtClean="0">
                <a:ea typeface="宋体" panose="02010600030101010101" pitchFamily="2" charset="-122"/>
                <a:sym typeface="+mn-ea"/>
              </a:rPr>
              <a:t>。</a:t>
            </a:r>
            <a:endParaRPr lang="zh-CN" altLang="en-US" sz="2800" b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-3175" y="1741488"/>
            <a:ext cx="9144000" cy="123983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9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2163" name="矩形 3"/>
          <p:cNvSpPr/>
          <p:nvPr/>
        </p:nvSpPr>
        <p:spPr>
          <a:xfrm>
            <a:off x="983298" y="2019300"/>
            <a:ext cx="7547610" cy="7010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l" fontAlgn="base"/>
            <a:r>
              <a:rPr lang="zh-CN" altLang="en-US" sz="3125" b="1" strike="noStrike" noProof="1" dirty="0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四、</a:t>
            </a:r>
            <a:r>
              <a:rPr lang="en-US" altLang="zh-CN" sz="3125" b="1" strike="noStrike" noProof="1" dirty="0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“</a:t>
            </a:r>
            <a:r>
              <a:rPr lang="en-US" altLang="zh-CN" sz="3125">
                <a:solidFill>
                  <a:schemeClr val="bg1"/>
                </a:solidFill>
                <a:sym typeface="+mn-ea"/>
              </a:rPr>
              <a:t>PPT+</a:t>
            </a:r>
            <a:r>
              <a:rPr lang="zh-CN" altLang="en-US" sz="3125">
                <a:solidFill>
                  <a:schemeClr val="bg1"/>
                </a:solidFill>
                <a:sym typeface="+mn-ea"/>
              </a:rPr>
              <a:t>微视频+导学案</a:t>
            </a:r>
            <a:r>
              <a:rPr lang="en-US" altLang="zh-CN" sz="3125">
                <a:solidFill>
                  <a:schemeClr val="bg1"/>
                </a:solidFill>
                <a:sym typeface="+mn-ea"/>
              </a:rPr>
              <a:t>”</a:t>
            </a:r>
            <a:r>
              <a:rPr lang="zh-CN" altLang="en-US" sz="3125">
                <a:solidFill>
                  <a:schemeClr val="bg1"/>
                </a:solidFill>
                <a:sym typeface="+mn-ea"/>
              </a:rPr>
              <a:t>的</a:t>
            </a:r>
            <a:r>
              <a:rPr lang="zh-CN" altLang="en-US" sz="4000">
                <a:solidFill>
                  <a:schemeClr val="bg1"/>
                </a:solidFill>
                <a:latin typeface="方正舒体" panose="02010601030101010101" charset="-122"/>
                <a:ea typeface="方正舒体" panose="02010601030101010101" charset="-122"/>
                <a:sym typeface="+mn-ea"/>
              </a:rPr>
              <a:t>对分课堂</a:t>
            </a:r>
            <a:endParaRPr lang="zh-CN" altLang="en-US" sz="4000" b="1" strike="noStrike" noProof="1" dirty="0">
              <a:solidFill>
                <a:schemeClr val="bg1"/>
              </a:solidFill>
              <a:latin typeface="方正舒体" panose="02010601030101010101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732164" name="矩形 1"/>
          <p:cNvSpPr/>
          <p:nvPr/>
        </p:nvSpPr>
        <p:spPr>
          <a:xfrm>
            <a:off x="703263" y="3076258"/>
            <a:ext cx="7947025" cy="33642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10000"/>
              </a:lnSpc>
              <a:defRPr/>
            </a:pPr>
            <a:r>
              <a:rPr lang="zh-CN" altLang="en-US" sz="2735" b="1" strike="noStrike" noProof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　</a:t>
            </a:r>
            <a:r>
              <a:rPr lang="zh-CN" altLang="en-US" sz="2400" b="1" strike="noStrike" noProof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　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以导学案、</a:t>
            </a:r>
            <a:r>
              <a:rPr lang="en-US" altLang="zh-CN" sz="2400">
                <a:solidFill>
                  <a:schemeClr val="bg1"/>
                </a:solidFill>
                <a:sym typeface="+mn-ea"/>
              </a:rPr>
              <a:t>PPT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和微视频作为载体，</a:t>
            </a:r>
            <a:r>
              <a:rPr lang="zh-CN" altLang="en-US" sz="2400" dirty="0" smtClean="0">
                <a:solidFill>
                  <a:srgbClr val="000066"/>
                </a:solidFill>
                <a:sym typeface="+mn-ea"/>
              </a:rPr>
              <a:t>把课堂时间对半切分，一半给教师讲授，另一半给学生讨论，两者错开时间，学生有时间自主学习，进行个性化的内化吸收</a:t>
            </a:r>
            <a:r>
              <a:rPr lang="zh-CN" altLang="en-US" sz="2400">
                <a:solidFill>
                  <a:schemeClr val="bg1"/>
                </a:solidFill>
                <a:sym typeface="+mn-ea"/>
              </a:rPr>
              <a:t>。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课件直观、动态、容量大，创设情境、激发兴趣、突出重点、化解难点、提高效率；教学案则落实知识，促进师生互动，学习有主线。这种</a:t>
            </a:r>
            <a:r>
              <a:rPr lang="zh-CN" altLang="en-US" sz="2400" dirty="0" smtClean="0">
                <a:solidFill>
                  <a:srgbClr val="000066"/>
                </a:solidFill>
                <a:sym typeface="+mn-ea"/>
              </a:rPr>
              <a:t>改革教学流程，成本低、容易操作、推广。（</a:t>
            </a:r>
            <a:r>
              <a:rPr lang="zh-CN" altLang="en-US" sz="2400" b="1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+mn-ea"/>
              </a:rPr>
              <a:t>复旦大学心理系 张学新</a:t>
            </a:r>
            <a:r>
              <a:rPr lang="zh-CN" altLang="en-US" sz="2400" dirty="0" smtClean="0">
                <a:solidFill>
                  <a:srgbClr val="000066"/>
                </a:solidFill>
                <a:sym typeface="+mn-ea"/>
              </a:rPr>
              <a:t>）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zh-CN" altLang="en-US" sz="2400">
                <a:sym typeface="+mn-ea"/>
              </a:rPr>
              <a:t>。</a:t>
            </a:r>
            <a:endParaRPr lang="zh-CN" altLang="en-US" sz="2735" b="1" strike="noStrike" noProof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9463" y="618158"/>
            <a:ext cx="7583488" cy="1143000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课时对分</a:t>
            </a:r>
            <a:r>
              <a:rPr kumimoji="1" lang="en-US" altLang="zh-CN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+</a:t>
            </a:r>
            <a:r>
              <a:rPr kumimoji="1"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隔堂讨论：对分课堂的关键</a:t>
            </a:r>
            <a:endParaRPr kumimoji="1" lang="zh-CN" altLang="en-US" sz="32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79463" y="267470"/>
          <a:ext cx="7583487" cy="4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026" name="Picture 2" descr="D:\编辑部工作\20140923烟台宣传材料\讲授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08" y="3535888"/>
            <a:ext cx="2100812" cy="25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编辑部工作\20140923烟台宣传材料\个性化内化吸收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95" y="3535889"/>
            <a:ext cx="2090140" cy="253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编辑部工作\20140923烟台宣传材料\讨论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58" y="3535889"/>
            <a:ext cx="2095024" cy="253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787696"/>
            <a:ext cx="8382000" cy="664797"/>
          </a:xfrm>
        </p:spPr>
        <p:txBody>
          <a:bodyPr>
            <a:normAutofit/>
          </a:bodyPr>
          <a:lstStyle/>
          <a:p>
            <a:pPr algn="ctr"/>
            <a:r>
              <a:rPr kumimoji="1"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教已不是那个教，学也不是那个学</a:t>
            </a:r>
            <a:endParaRPr kumimoji="1" lang="zh-CN" altLang="en-US" sz="3600" b="1" dirty="0">
              <a:latin typeface="Times New Roman" panose="02020603050405020304"/>
              <a:ea typeface="黑体" panose="02010609060101010101" pitchFamily="49" charset="-122"/>
              <a:cs typeface="Times New Roman" panose="02020603050405020304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79463" y="1949450"/>
          <a:ext cx="7583487" cy="400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238250" y="2952750"/>
            <a:ext cx="698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zh-CN" altLang="en-US" b="1" dirty="0" smtClean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第一次课                              课   外                            第二次课</a:t>
            </a:r>
            <a:endParaRPr kumimoji="1" lang="zh-CN" altLang="en-US" b="1" dirty="0">
              <a:solidFill>
                <a:srgbClr val="1031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左中括号 7"/>
          <p:cNvSpPr/>
          <p:nvPr/>
        </p:nvSpPr>
        <p:spPr>
          <a:xfrm rot="5400000">
            <a:off x="4353453" y="14289"/>
            <a:ext cx="236010" cy="5408083"/>
          </a:xfrm>
          <a:prstGeom prst="lef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>
              <a:solidFill>
                <a:srgbClr val="103154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61271" y="2224643"/>
            <a:ext cx="2794905" cy="38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zh-CN" altLang="en-US" b="1" dirty="0" smtClean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相隔一定时间（如一天</a:t>
            </a:r>
            <a:r>
              <a:rPr kumimoji="1" lang="zh-CN" altLang="en-US" dirty="0" smtClean="0">
                <a:solidFill>
                  <a:srgbClr val="103154"/>
                </a:solidFill>
                <a:latin typeface="Corbel" panose="020B0503020204020204"/>
                <a:ea typeface="宋体" panose="02010600030101010101" pitchFamily="2" charset="-122"/>
              </a:rPr>
              <a:t>）</a:t>
            </a:r>
            <a:endParaRPr kumimoji="1" lang="zh-CN" altLang="en-US" dirty="0">
              <a:solidFill>
                <a:srgbClr val="103154"/>
              </a:solidFill>
              <a:latin typeface="Corbel" panose="020B0503020204020204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11244" y="4576234"/>
            <a:ext cx="1799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zh-CN" altLang="en-US" b="1" dirty="0" smtClean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重点和难点</a:t>
            </a:r>
            <a:endParaRPr kumimoji="1" lang="en-US" altLang="zh-CN" b="1" dirty="0" smtClean="0">
              <a:solidFill>
                <a:srgbClr val="1031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zh-CN" altLang="en-US" b="1" dirty="0" smtClean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利用式讲解</a:t>
            </a:r>
            <a:endParaRPr kumimoji="1" lang="en-US" altLang="zh-CN" b="1" dirty="0" smtClean="0">
              <a:solidFill>
                <a:srgbClr val="1031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b="1" dirty="0">
              <a:solidFill>
                <a:srgbClr val="1031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72303" y="4610109"/>
            <a:ext cx="2159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zh-CN" altLang="en-US" b="1" dirty="0" smtClean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个性化学习投入</a:t>
            </a:r>
            <a:endParaRPr kumimoji="1" lang="en-US" altLang="zh-CN" b="1" dirty="0">
              <a:solidFill>
                <a:srgbClr val="1031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zh-CN" altLang="en-US" b="1" dirty="0" smtClean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学习的负担合适</a:t>
            </a:r>
            <a:endParaRPr kumimoji="1" lang="zh-CN" altLang="en-US" b="1" dirty="0">
              <a:solidFill>
                <a:srgbClr val="1031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34689" y="4610109"/>
            <a:ext cx="179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zh-CN" altLang="en-US" b="1" dirty="0" smtClean="0">
                <a:solidFill>
                  <a:srgbClr val="1031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分组讨论</a:t>
            </a:r>
            <a:endParaRPr kumimoji="1" lang="en-US" altLang="zh-CN" b="1" dirty="0">
              <a:solidFill>
                <a:srgbClr val="1031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b="1" dirty="0">
              <a:solidFill>
                <a:srgbClr val="1031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11250" y="5366385"/>
            <a:ext cx="6260465" cy="1041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eaLnBrk="1" hangingPunct="1">
              <a:lnSpc>
                <a:spcPct val="130000"/>
              </a:lnSpc>
              <a:buNone/>
              <a:defRPr/>
            </a:pPr>
            <a:r>
              <a:rPr lang="zh-CN" altLang="en-US" sz="2400" dirty="0" smtClean="0">
                <a:solidFill>
                  <a:schemeClr val="bg1"/>
                </a:solidFill>
                <a:sym typeface="+mn-ea"/>
              </a:rPr>
              <a:t>依此类推，第</a:t>
            </a:r>
            <a:r>
              <a:rPr lang="en-US" altLang="zh-CN" sz="2400" dirty="0" smtClean="0">
                <a:solidFill>
                  <a:schemeClr val="bg1"/>
                </a:solidFill>
                <a:sym typeface="+mn-ea"/>
              </a:rPr>
              <a:t>1</a:t>
            </a:r>
            <a:r>
              <a:rPr lang="zh-CN" altLang="en-US" sz="2400" dirty="0" smtClean="0">
                <a:solidFill>
                  <a:schemeClr val="bg1"/>
                </a:solidFill>
                <a:sym typeface="+mn-ea"/>
              </a:rPr>
              <a:t>节老师讲授，第</a:t>
            </a:r>
            <a:r>
              <a:rPr lang="en-US" altLang="zh-CN" sz="2400" dirty="0" smtClean="0">
                <a:solidFill>
                  <a:schemeClr val="bg1"/>
                </a:solidFill>
                <a:sym typeface="+mn-ea"/>
              </a:rPr>
              <a:t>2</a:t>
            </a:r>
            <a:r>
              <a:rPr lang="zh-CN" altLang="en-US" sz="2400" dirty="0" smtClean="0">
                <a:solidFill>
                  <a:schemeClr val="bg1"/>
                </a:solidFill>
                <a:sym typeface="+mn-ea"/>
              </a:rPr>
              <a:t>节学生讨论，师生对分课堂时间。</a:t>
            </a:r>
            <a:endParaRPr lang="zh-CN" altLang="en-US" sz="24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3168" y="136821"/>
            <a:ext cx="8382000" cy="513715"/>
          </a:xfrm>
        </p:spPr>
        <p:txBody>
          <a:bodyPr vert="horz" lIns="0" tIns="0" rIns="0" bIns="0" rtlCol="0">
            <a:spAutoFit/>
          </a:bodyPr>
          <a:p>
            <a:pPr marL="396875" lvl="0" indent="-396875" algn="l"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</a:pPr>
            <a:r>
              <a:rPr lang="zh-CN" altLang="en-US" sz="3200" b="1" spc="0">
                <a:solidFill>
                  <a:srgbClr val="FF0000"/>
                </a:solidFill>
                <a:cs typeface="+mn-cs"/>
                <a:sym typeface="+mn-ea"/>
              </a:rPr>
              <a:t>新授课</a:t>
            </a:r>
            <a:r>
              <a:rPr altLang="zh-CN" sz="3200" b="1" spc="0">
                <a:solidFill>
                  <a:schemeClr val="tx2"/>
                </a:solidFill>
                <a:cs typeface="+mn-cs"/>
                <a:sym typeface="+mn-ea"/>
              </a:rPr>
              <a:t>--</a:t>
            </a:r>
            <a:r>
              <a:rPr lang="zh-CN" altLang="en-US" sz="3200" b="1" spc="0">
                <a:solidFill>
                  <a:schemeClr val="tx2"/>
                </a:solidFill>
                <a:cs typeface="+mn-cs"/>
                <a:sym typeface="+mn-ea"/>
              </a:rPr>
              <a:t>教学模式</a:t>
            </a:r>
            <a:endParaRPr lang="zh-CN" altLang="en-US" sz="3200" b="1" spc="0">
              <a:solidFill>
                <a:schemeClr val="tx2"/>
              </a:solidFill>
              <a:cs typeface="+mn-cs"/>
              <a:sym typeface="+mn-ea"/>
            </a:endParaRPr>
          </a:p>
        </p:txBody>
      </p:sp>
      <p:pic>
        <p:nvPicPr>
          <p:cNvPr id="10" name="图片 2"/>
          <p:cNvPicPr/>
          <p:nvPr>
            <p:ph idx="1"/>
          </p:nvPr>
        </p:nvPicPr>
        <p:blipFill>
          <a:blip r:embed="rId1"/>
          <a:srcRect l="3589" t="3507" r="7952" b="17028"/>
          <a:stretch>
            <a:fillRect/>
          </a:stretch>
        </p:blipFill>
        <p:spPr>
          <a:xfrm>
            <a:off x="9525" y="714375"/>
            <a:ext cx="9076690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82880" y="4464685"/>
            <a:ext cx="8729980" cy="1920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indent="-17145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sym typeface="+mn-ea"/>
              </a:rPr>
              <a:t>“集体教学”，教师主导，讲授为主，概念、规律；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pPr marL="171450" indent="-17145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sym typeface="+mn-ea"/>
              </a:rPr>
              <a:t>“小组自学”，学生实验操作、在教学案上练习，互相交流；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pPr marL="171450" indent="-17145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sym typeface="+mn-ea"/>
              </a:rPr>
              <a:t>“全班展示”，小组合作讨论，教师适时点拨、提示或评价。完成部分典型例题、变式训练，将剩余的变式布置为课后作业。课后，在教学案上完成作业。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18736"/>
            <a:ext cx="8382000" cy="513715"/>
          </a:xfrm>
        </p:spPr>
        <p:txBody>
          <a:bodyPr vert="horz" lIns="0" tIns="0" rIns="0" bIns="0" rtlCol="0">
            <a:spAutoFit/>
          </a:bodyPr>
          <a:p>
            <a:pPr marL="396875" lvl="0" indent="-396875" algn="l"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</a:pPr>
            <a:r>
              <a:rPr lang="zh-CN" altLang="en-US" sz="3200" b="1" spc="0">
                <a:solidFill>
                  <a:srgbClr val="FF0000"/>
                </a:solidFill>
                <a:cs typeface="+mn-cs"/>
                <a:sym typeface="+mn-ea"/>
              </a:rPr>
              <a:t>复习课</a:t>
            </a:r>
            <a:r>
              <a:rPr altLang="zh-CN" sz="3200" b="1" spc="0">
                <a:solidFill>
                  <a:schemeClr val="tx2"/>
                </a:solidFill>
                <a:cs typeface="+mn-cs"/>
                <a:sym typeface="+mn-ea"/>
              </a:rPr>
              <a:t>--</a:t>
            </a:r>
            <a:r>
              <a:rPr lang="zh-CN" altLang="en-US" sz="3200" b="1" spc="0">
                <a:solidFill>
                  <a:schemeClr val="tx2"/>
                </a:solidFill>
                <a:cs typeface="+mn-cs"/>
                <a:sym typeface="+mn-ea"/>
              </a:rPr>
              <a:t>教学模式</a:t>
            </a:r>
            <a:endParaRPr lang="zh-CN" altLang="en-US" sz="3200" b="1" spc="0">
              <a:solidFill>
                <a:schemeClr val="tx2"/>
              </a:solidFill>
              <a:cs typeface="+mn-cs"/>
              <a:sym typeface="+mn-ea"/>
            </a:endParaRPr>
          </a:p>
        </p:txBody>
      </p:sp>
      <p:pic>
        <p:nvPicPr>
          <p:cNvPr id="12" name="图片 4"/>
          <p:cNvPicPr/>
          <p:nvPr>
            <p:ph idx="1"/>
          </p:nvPr>
        </p:nvPicPr>
        <p:blipFill>
          <a:blip r:embed="rId1"/>
          <a:srcRect l="10313" t="18833" r="12516" b="13858"/>
          <a:stretch>
            <a:fillRect/>
          </a:stretch>
        </p:blipFill>
        <p:spPr>
          <a:xfrm>
            <a:off x="-5080" y="934720"/>
            <a:ext cx="9105900" cy="341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356870" y="4500880"/>
            <a:ext cx="8043545" cy="2285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71450" lvl="0" indent="-17145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sym typeface="+mn-ea"/>
              </a:rPr>
              <a:t>教师依托课件、导学案引导学生快速回顾知识点；讲解典型例题、变式训练；循序渐进，由易到难，展示标准解答，规范学生的书写，梳理解题过程。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pPr marL="171450" lvl="0" indent="-171450" algn="l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sym typeface="+mn-ea"/>
              </a:rPr>
              <a:t>课后，学生依据教学案和课件，完成剩下的练习，并自己校对答案，反思总结。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-3175" y="1741488"/>
            <a:ext cx="9144000" cy="123983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9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2163" name="矩形 3"/>
          <p:cNvSpPr/>
          <p:nvPr/>
        </p:nvSpPr>
        <p:spPr>
          <a:xfrm>
            <a:off x="983298" y="2019300"/>
            <a:ext cx="6286500" cy="131064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l" fontAlgn="base"/>
            <a:r>
              <a:rPr lang="zh-CN" altLang="en-US" sz="3125" b="1" strike="noStrike" noProof="1" dirty="0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五、</a:t>
            </a:r>
            <a:r>
              <a:rPr lang="zh-CN" altLang="en-US" sz="3200" b="1">
                <a:sym typeface="+mn-ea"/>
              </a:rPr>
              <a:t>课程教学优化的</a:t>
            </a:r>
            <a:r>
              <a:rPr lang="zh-CN" altLang="en-US" sz="4000" b="1">
                <a:solidFill>
                  <a:schemeClr val="bg1">
                    <a:lumMod val="65000"/>
                    <a:lumOff val="35000"/>
                  </a:schemeClr>
                </a:solidFill>
                <a:sym typeface="+mn-ea"/>
              </a:rPr>
              <a:t>理念</a:t>
            </a:r>
            <a:r>
              <a:rPr lang="zh-CN" altLang="en-US" sz="3200" b="1">
                <a:sym typeface="+mn-ea"/>
              </a:rPr>
              <a:t>和</a:t>
            </a:r>
            <a:r>
              <a:rPr lang="zh-CN" altLang="en-US" sz="4000" b="1">
                <a:solidFill>
                  <a:srgbClr val="00B050"/>
                </a:solidFill>
                <a:sym typeface="+mn-ea"/>
              </a:rPr>
              <a:t>做法</a:t>
            </a:r>
            <a:endParaRPr lang="zh-CN" altLang="en-US" sz="4000" b="1" strike="noStrike" noProof="1">
              <a:solidFill>
                <a:srgbClr val="00B050"/>
              </a:solidFill>
              <a:sym typeface="+mn-ea"/>
            </a:endParaRPr>
          </a:p>
          <a:p>
            <a:pPr lvl="0" algn="l" fontAlgn="base"/>
            <a:endParaRPr lang="zh-CN" altLang="en-US" sz="4000" b="1" strike="noStrike" noProof="1" dirty="0">
              <a:solidFill>
                <a:schemeClr val="bg1"/>
              </a:solidFill>
              <a:latin typeface="方正舒体" panose="02010601030101010101" charset="-122"/>
              <a:ea typeface="方正舒体" panose="02010601030101010101" charset="-122"/>
              <a:sym typeface="+mn-ea"/>
            </a:endParaRPr>
          </a:p>
        </p:txBody>
      </p:sp>
      <p:sp>
        <p:nvSpPr>
          <p:cNvPr id="732164" name="矩形 1"/>
          <p:cNvSpPr/>
          <p:nvPr/>
        </p:nvSpPr>
        <p:spPr>
          <a:xfrm>
            <a:off x="703263" y="3148013"/>
            <a:ext cx="7947025" cy="2282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base">
              <a:lnSpc>
                <a:spcPct val="90000"/>
              </a:lnSpc>
            </a:pPr>
            <a:r>
              <a:rPr lang="zh-CN" altLang="en-US" sz="2800" b="1" strike="noStrike" noProof="1" dirty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　　</a:t>
            </a:r>
            <a:r>
              <a:rPr lang="zh-CN" altLang="en-US" sz="2800" b="1">
                <a:solidFill>
                  <a:schemeClr val="bg1">
                    <a:lumMod val="65000"/>
                    <a:lumOff val="35000"/>
                  </a:schemeClr>
                </a:solidFill>
                <a:sym typeface="+mn-ea"/>
              </a:rPr>
              <a:t>选某门学科切入，以某一单元，从</a:t>
            </a:r>
            <a:r>
              <a:rPr lang="zh-CN" altLang="en-US" sz="3200" b="1">
                <a:solidFill>
                  <a:srgbClr val="CC0099"/>
                </a:solidFill>
                <a:latin typeface="方正姚体" panose="02010601030101010101" charset="-122"/>
                <a:ea typeface="方正姚体" panose="02010601030101010101" charset="-122"/>
                <a:sym typeface="+mn-ea"/>
              </a:rPr>
              <a:t>课程资源、课堂教学、作业设计、单元复习和考评</a:t>
            </a:r>
            <a:r>
              <a:rPr lang="zh-CN" altLang="en-US" sz="2800" b="1">
                <a:solidFill>
                  <a:schemeClr val="bg1">
                    <a:lumMod val="65000"/>
                    <a:lumOff val="35000"/>
                  </a:schemeClr>
                </a:solidFill>
                <a:sym typeface="+mn-ea"/>
              </a:rPr>
              <a:t>等方面，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多维度、全要素、全过程</a:t>
            </a:r>
            <a:r>
              <a:rPr lang="zh-CN" altLang="en-US" sz="2800" b="1">
                <a:solidFill>
                  <a:schemeClr val="bg1">
                    <a:lumMod val="65000"/>
                    <a:lumOff val="35000"/>
                  </a:schemeClr>
                </a:solidFill>
                <a:sym typeface="+mn-ea"/>
              </a:rPr>
              <a:t>地加以考察，形成典型案例，示范推广。</a:t>
            </a:r>
            <a:endParaRPr lang="zh-CN" altLang="en-US" sz="2800" b="1">
              <a:solidFill>
                <a:schemeClr val="bg1">
                  <a:lumMod val="65000"/>
                  <a:lumOff val="35000"/>
                </a:schemeClr>
              </a:solidFill>
              <a:sym typeface="+mn-ea"/>
            </a:endParaRPr>
          </a:p>
          <a:p>
            <a:pPr lvl="0" fontAlgn="base">
              <a:lnSpc>
                <a:spcPct val="90000"/>
              </a:lnSpc>
            </a:pPr>
            <a:endParaRPr lang="zh-CN" altLang="en-US" sz="2800" b="1" strike="noStrike" noProof="1" dirty="0">
              <a:solidFill>
                <a:schemeClr val="bg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标题 3072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30724" name="图片 30723" descr="10194907_5538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58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AutoShape 2"/>
          <p:cNvSpPr/>
          <p:nvPr/>
        </p:nvSpPr>
        <p:spPr>
          <a:xfrm>
            <a:off x="3063875" y="2635250"/>
            <a:ext cx="2719705" cy="3606800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lIns="88348" tIns="44174" rIns="88348" bIns="44174" anchor="ctr"/>
          <a:p>
            <a:pPr lvl="0" algn="l" defTabSz="1012825"/>
            <a:r>
              <a:rPr lang="zh-CN" altLang="en-US" sz="1395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endParaRPr lang="zh-CN" altLang="en-US" sz="1395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algn="l" defTabSz="1012825"/>
            <a:r>
              <a:rPr lang="zh-CN" altLang="en-US" sz="1395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1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</a:t>
            </a:r>
            <a:endParaRPr lang="zh-CN" altLang="en-US" sz="100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371" name="AutoShape 3"/>
          <p:cNvSpPr/>
          <p:nvPr/>
        </p:nvSpPr>
        <p:spPr>
          <a:xfrm>
            <a:off x="555625" y="2635250"/>
            <a:ext cx="2379980" cy="3606800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lIns="88348" tIns="44174" rIns="88348" bIns="44174" anchor="ctr"/>
          <a:p>
            <a:pPr marL="342900" lvl="0" indent="-342900" algn="l" defTabSz="1012825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sym typeface="+mn-ea"/>
              </a:rPr>
              <a:t>为教师提供有效的资源，范例，减轻教师负担，提升效果；</a:t>
            </a:r>
            <a:endParaRPr lang="en-US" altLang="zh-CN" sz="24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lvl="0" indent="-342900" algn="l" defTabSz="1012825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sym typeface="+mn-ea"/>
              </a:rPr>
              <a:t>不能用固定的模式、方法束缚，给教师空间。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pPr marL="342900" lvl="0" indent="-342900" algn="l" defTabSz="1012825">
              <a:buFont typeface="Wingdings" panose="05000000000000000000" charset="0"/>
              <a:buChar char="Ø"/>
            </a:pPr>
            <a:endParaRPr lang="en-US" altLang="zh-CN" sz="2400" b="1" dirty="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8372" name="AutoShape 4"/>
          <p:cNvSpPr/>
          <p:nvPr/>
        </p:nvSpPr>
        <p:spPr>
          <a:xfrm>
            <a:off x="5927090" y="2635250"/>
            <a:ext cx="2668905" cy="3606800"/>
          </a:xfrm>
          <a:prstGeom prst="roundRect">
            <a:avLst>
              <a:gd name="adj" fmla="val 13745"/>
            </a:avLst>
          </a:prstGeom>
          <a:noFill/>
          <a:ln w="3810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txBody>
          <a:bodyPr lIns="88348" tIns="44174" rIns="88348" bIns="44174" anchor="ctr"/>
          <a:p>
            <a:pPr lvl="0" algn="l" defTabSz="1012825"/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58374" name="AutoShape 6"/>
          <p:cNvSpPr/>
          <p:nvPr/>
        </p:nvSpPr>
        <p:spPr>
          <a:xfrm>
            <a:off x="2863504" y="1668780"/>
            <a:ext cx="400397" cy="414250"/>
          </a:xfrm>
          <a:prstGeom prst="chevron">
            <a:avLst>
              <a:gd name="adj" fmla="val 52513"/>
            </a:avLst>
          </a:prstGeom>
          <a:solidFill>
            <a:schemeClr val="accent1"/>
          </a:solidFill>
          <a:ln w="0">
            <a:noFill/>
          </a:ln>
        </p:spPr>
        <p:txBody>
          <a:bodyPr wrap="none" anchor="ctr"/>
          <a:p>
            <a:pPr lvl="0"/>
            <a:endParaRPr lang="zh-CN" altLang="en-US" sz="1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8375" name="AutoShape 7"/>
          <p:cNvSpPr/>
          <p:nvPr/>
        </p:nvSpPr>
        <p:spPr>
          <a:xfrm>
            <a:off x="5326842" y="1668780"/>
            <a:ext cx="397626" cy="414250"/>
          </a:xfrm>
          <a:prstGeom prst="chevron">
            <a:avLst>
              <a:gd name="adj" fmla="val 52513"/>
            </a:avLst>
          </a:prstGeom>
          <a:solidFill>
            <a:schemeClr val="hlink"/>
          </a:solidFill>
          <a:ln w="0">
            <a:noFill/>
          </a:ln>
        </p:spPr>
        <p:txBody>
          <a:bodyPr wrap="none" anchor="ctr"/>
          <a:p>
            <a:pPr lvl="0"/>
            <a:endParaRPr lang="zh-CN" altLang="en-US" sz="1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8376" name="Oval 8"/>
          <p:cNvSpPr>
            <a:spLocks noChangeArrowheads="1"/>
          </p:cNvSpPr>
          <p:nvPr/>
        </p:nvSpPr>
        <p:spPr bwMode="gray">
          <a:xfrm>
            <a:off x="6597386" y="1509135"/>
            <a:ext cx="808596" cy="732156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2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77" name="Oval 9"/>
          <p:cNvSpPr>
            <a:spLocks noChangeArrowheads="1"/>
          </p:cNvSpPr>
          <p:nvPr/>
        </p:nvSpPr>
        <p:spPr bwMode="gray">
          <a:xfrm>
            <a:off x="6150322" y="1509135"/>
            <a:ext cx="1702724" cy="732156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2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78" name="Oval 10"/>
          <p:cNvSpPr>
            <a:spLocks noChangeArrowheads="1"/>
          </p:cNvSpPr>
          <p:nvPr/>
        </p:nvSpPr>
        <p:spPr bwMode="gray">
          <a:xfrm>
            <a:off x="6261158" y="1539654"/>
            <a:ext cx="1481051" cy="67250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2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79" name="Oval 11"/>
          <p:cNvSpPr>
            <a:spLocks noChangeArrowheads="1"/>
          </p:cNvSpPr>
          <p:nvPr/>
        </p:nvSpPr>
        <p:spPr bwMode="gray">
          <a:xfrm>
            <a:off x="6286096" y="1547070"/>
            <a:ext cx="1481051" cy="67291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2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84" name="Oval 12"/>
          <p:cNvSpPr/>
          <p:nvPr/>
        </p:nvSpPr>
        <p:spPr>
          <a:xfrm>
            <a:off x="6340129" y="1643732"/>
            <a:ext cx="1335578" cy="462962"/>
          </a:xfrm>
          <a:prstGeom prst="ellipse">
            <a:avLst/>
          </a:prstGeom>
          <a:solidFill>
            <a:srgbClr val="333333"/>
          </a:solidFill>
          <a:ln w="38100">
            <a:noFill/>
          </a:ln>
        </p:spPr>
        <p:txBody>
          <a:bodyPr anchor="ctr">
            <a:spAutoFit/>
          </a:bodyPr>
          <a:p>
            <a:pPr lvl="0"/>
            <a:endParaRPr lang="zh-CN" altLang="en-US" sz="1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8381" name="Oval 13"/>
          <p:cNvSpPr>
            <a:spLocks noChangeArrowheads="1"/>
          </p:cNvSpPr>
          <p:nvPr/>
        </p:nvSpPr>
        <p:spPr bwMode="gray">
          <a:xfrm>
            <a:off x="1311934" y="1504978"/>
            <a:ext cx="808596" cy="732156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2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82" name="Oval 14"/>
          <p:cNvSpPr>
            <a:spLocks noChangeArrowheads="1"/>
          </p:cNvSpPr>
          <p:nvPr/>
        </p:nvSpPr>
        <p:spPr bwMode="gray">
          <a:xfrm>
            <a:off x="1311934" y="1504978"/>
            <a:ext cx="808596" cy="732156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2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83" name="Oval 15"/>
          <p:cNvSpPr>
            <a:spLocks noChangeArrowheads="1"/>
          </p:cNvSpPr>
          <p:nvPr/>
        </p:nvSpPr>
        <p:spPr bwMode="gray">
          <a:xfrm>
            <a:off x="975707" y="1534112"/>
            <a:ext cx="1481051" cy="67250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2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84" name="Oval 16"/>
          <p:cNvSpPr>
            <a:spLocks noChangeArrowheads="1"/>
          </p:cNvSpPr>
          <p:nvPr/>
        </p:nvSpPr>
        <p:spPr bwMode="gray">
          <a:xfrm>
            <a:off x="977092" y="1536883"/>
            <a:ext cx="1481051" cy="67250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2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89" name="Oval 17"/>
          <p:cNvSpPr/>
          <p:nvPr/>
        </p:nvSpPr>
        <p:spPr>
          <a:xfrm>
            <a:off x="1050521" y="1640065"/>
            <a:ext cx="1334192" cy="463368"/>
          </a:xfrm>
          <a:prstGeom prst="ellipse">
            <a:avLst/>
          </a:prstGeom>
          <a:solidFill>
            <a:srgbClr val="333333"/>
          </a:solidFill>
          <a:ln w="38100">
            <a:noFill/>
          </a:ln>
        </p:spPr>
        <p:txBody>
          <a:bodyPr anchor="ctr">
            <a:spAutoFit/>
          </a:bodyPr>
          <a:p>
            <a:pPr lvl="0"/>
            <a:endParaRPr lang="zh-CN" altLang="en-US" sz="1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8690" name="Group 18"/>
          <p:cNvGrpSpPr/>
          <p:nvPr/>
        </p:nvGrpSpPr>
        <p:grpSpPr>
          <a:xfrm>
            <a:off x="1071303" y="1280853"/>
            <a:ext cx="1291244" cy="1177636"/>
            <a:chOff x="4166" y="1706"/>
            <a:chExt cx="1252" cy="1252"/>
          </a:xfrm>
        </p:grpSpPr>
        <p:sp>
          <p:nvSpPr>
            <p:cNvPr id="28709" name="Oval 19"/>
            <p:cNvSpPr/>
            <p:nvPr/>
          </p:nvSpPr>
          <p:spPr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10" name="Oval 20"/>
            <p:cNvSpPr/>
            <p:nvPr/>
          </p:nvSpPr>
          <p:spPr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11" name="Oval 21"/>
            <p:cNvSpPr/>
            <p:nvPr/>
          </p:nvSpPr>
          <p:spPr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12" name="Oval 22"/>
            <p:cNvSpPr/>
            <p:nvPr/>
          </p:nvSpPr>
          <p:spPr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8391" name="Oval 23"/>
          <p:cNvSpPr>
            <a:spLocks noChangeArrowheads="1"/>
          </p:cNvSpPr>
          <p:nvPr/>
        </p:nvSpPr>
        <p:spPr bwMode="gray">
          <a:xfrm>
            <a:off x="3919273" y="1509135"/>
            <a:ext cx="809000" cy="732156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2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92" name="Oval 24"/>
          <p:cNvSpPr>
            <a:spLocks noChangeArrowheads="1"/>
          </p:cNvSpPr>
          <p:nvPr/>
        </p:nvSpPr>
        <p:spPr bwMode="gray">
          <a:xfrm>
            <a:off x="3919273" y="1509135"/>
            <a:ext cx="809000" cy="732156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2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93" name="Oval 25"/>
          <p:cNvSpPr>
            <a:spLocks noChangeArrowheads="1"/>
          </p:cNvSpPr>
          <p:nvPr/>
        </p:nvSpPr>
        <p:spPr bwMode="gray">
          <a:xfrm>
            <a:off x="3583940" y="1539654"/>
            <a:ext cx="1481051" cy="67250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2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394" name="Oval 26"/>
          <p:cNvSpPr>
            <a:spLocks noChangeArrowheads="1"/>
          </p:cNvSpPr>
          <p:nvPr/>
        </p:nvSpPr>
        <p:spPr bwMode="gray">
          <a:xfrm>
            <a:off x="3585326" y="1541039"/>
            <a:ext cx="1481051" cy="67250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2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95" name="Oval 27"/>
          <p:cNvSpPr/>
          <p:nvPr/>
        </p:nvSpPr>
        <p:spPr>
          <a:xfrm>
            <a:off x="3655984" y="1643732"/>
            <a:ext cx="1334193" cy="462962"/>
          </a:xfrm>
          <a:prstGeom prst="ellipse">
            <a:avLst/>
          </a:prstGeom>
          <a:solidFill>
            <a:srgbClr val="333333"/>
          </a:solidFill>
          <a:ln w="38100">
            <a:noFill/>
          </a:ln>
        </p:spPr>
        <p:txBody>
          <a:bodyPr anchor="ctr">
            <a:spAutoFit/>
          </a:bodyPr>
          <a:p>
            <a:pPr lvl="0"/>
            <a:endParaRPr lang="zh-CN" altLang="en-US" sz="100" b="1" dirty="0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8696" name="Group 28"/>
          <p:cNvGrpSpPr/>
          <p:nvPr/>
        </p:nvGrpSpPr>
        <p:grpSpPr>
          <a:xfrm>
            <a:off x="3655984" y="1311333"/>
            <a:ext cx="1291244" cy="1177636"/>
            <a:chOff x="4166" y="1706"/>
            <a:chExt cx="1252" cy="1252"/>
          </a:xfrm>
        </p:grpSpPr>
        <p:sp>
          <p:nvSpPr>
            <p:cNvPr id="28705" name="Oval 29"/>
            <p:cNvSpPr/>
            <p:nvPr/>
          </p:nvSpPr>
          <p:spPr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06" name="Oval 30"/>
            <p:cNvSpPr/>
            <p:nvPr/>
          </p:nvSpPr>
          <p:spPr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07" name="Oval 31"/>
            <p:cNvSpPr/>
            <p:nvPr/>
          </p:nvSpPr>
          <p:spPr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08" name="Oval 32"/>
            <p:cNvSpPr/>
            <p:nvPr/>
          </p:nvSpPr>
          <p:spPr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8697" name="Group 33"/>
          <p:cNvGrpSpPr/>
          <p:nvPr/>
        </p:nvGrpSpPr>
        <p:grpSpPr>
          <a:xfrm>
            <a:off x="6363682" y="1280853"/>
            <a:ext cx="1292629" cy="1177636"/>
            <a:chOff x="4166" y="1706"/>
            <a:chExt cx="1252" cy="1252"/>
          </a:xfrm>
        </p:grpSpPr>
        <p:sp>
          <p:nvSpPr>
            <p:cNvPr id="28701" name="Oval 34"/>
            <p:cNvSpPr/>
            <p:nvPr/>
          </p:nvSpPr>
          <p:spPr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02" name="Oval 35"/>
            <p:cNvSpPr/>
            <p:nvPr/>
          </p:nvSpPr>
          <p:spPr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03" name="Oval 36"/>
            <p:cNvSpPr/>
            <p:nvPr/>
          </p:nvSpPr>
          <p:spPr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8704" name="Oval 37"/>
            <p:cNvSpPr/>
            <p:nvPr/>
          </p:nvSpPr>
          <p:spPr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vert="eaVert" wrap="none" anchor="ctr"/>
            <a:p>
              <a:pPr lvl="0"/>
              <a:endParaRPr lang="zh-CN" altLang="en-US" sz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58406" name="Text Box 38"/>
          <p:cNvSpPr txBox="1"/>
          <p:nvPr/>
        </p:nvSpPr>
        <p:spPr>
          <a:xfrm>
            <a:off x="1033665" y="1616422"/>
            <a:ext cx="1426210" cy="461010"/>
          </a:xfrm>
          <a:prstGeom prst="rect">
            <a:avLst/>
          </a:prstGeom>
          <a:noFill/>
          <a:ln w="9525">
            <a:noFill/>
          </a:ln>
        </p:spPr>
        <p:txBody>
          <a:bodyPr wrap="none" lIns="88348" tIns="44174" rIns="88348" bIns="44174">
            <a:spAutoFit/>
          </a:bodyPr>
          <a:p>
            <a:pPr lvl="0" defTabSz="1012825"/>
            <a:r>
              <a:rPr lang="zh-CN" altLang="en-US" sz="2445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教师减负</a:t>
            </a:r>
            <a:endParaRPr lang="zh-CN" altLang="en-US" sz="2445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407" name="Text Box 39"/>
          <p:cNvSpPr txBox="1"/>
          <p:nvPr/>
        </p:nvSpPr>
        <p:spPr>
          <a:xfrm>
            <a:off x="3574300" y="1616422"/>
            <a:ext cx="1426210" cy="461010"/>
          </a:xfrm>
          <a:prstGeom prst="rect">
            <a:avLst/>
          </a:prstGeom>
          <a:noFill/>
          <a:ln w="9525">
            <a:noFill/>
          </a:ln>
        </p:spPr>
        <p:txBody>
          <a:bodyPr wrap="none" lIns="88348" tIns="44174" rIns="88348" bIns="44174">
            <a:spAutoFit/>
          </a:bodyPr>
          <a:p>
            <a:pPr lvl="0" defTabSz="1012825"/>
            <a:r>
              <a:rPr lang="zh-CN" altLang="en-US" sz="2445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制度支持</a:t>
            </a:r>
            <a:endParaRPr lang="zh-CN" altLang="en-US" sz="2445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408" name="Text Box 40"/>
          <p:cNvSpPr txBox="1"/>
          <p:nvPr/>
        </p:nvSpPr>
        <p:spPr>
          <a:xfrm>
            <a:off x="6255674" y="1616422"/>
            <a:ext cx="1426210" cy="461010"/>
          </a:xfrm>
          <a:prstGeom prst="rect">
            <a:avLst/>
          </a:prstGeom>
          <a:noFill/>
          <a:ln w="9525">
            <a:noFill/>
          </a:ln>
        </p:spPr>
        <p:txBody>
          <a:bodyPr wrap="none" lIns="88348" tIns="44174" rIns="88348" bIns="44174">
            <a:spAutoFit/>
          </a:bodyPr>
          <a:p>
            <a:pPr lvl="0" defTabSz="1012825"/>
            <a:r>
              <a:rPr lang="zh-CN" altLang="en-US" sz="2445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专业支撑</a:t>
            </a:r>
            <a:endParaRPr lang="zh-CN" altLang="en-US" sz="2445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98153" y="298746"/>
            <a:ext cx="8382000" cy="513715"/>
          </a:xfrm>
        </p:spPr>
        <p:txBody>
          <a:bodyPr/>
          <a:p>
            <a:pPr fontAlgn="base"/>
            <a:r>
              <a:rPr lang="zh-CN" altLang="en-US" sz="3200" strike="noStrike" noProof="1">
                <a:sym typeface="+mn-ea"/>
              </a:rPr>
              <a:t>课程优化的理念和做法</a:t>
            </a:r>
            <a:endParaRPr lang="zh-CN" altLang="en-US" sz="3200" strike="noStrike" noProof="1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98495" y="2828290"/>
            <a:ext cx="2465705" cy="3017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sym typeface="+mn-ea"/>
              </a:rPr>
              <a:t>在管理上，人文关怀，尊重信教师；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sym typeface="+mn-ea"/>
              </a:rPr>
              <a:t>创立教师合作的机制和氛围；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sym typeface="+mn-ea"/>
              </a:rPr>
              <a:t>制度支持，如评优评先，鼓励教师。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35345" y="2828290"/>
            <a:ext cx="2589530" cy="411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fontAlgn="base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sym typeface="+mn-ea"/>
              </a:rPr>
              <a:t>引入外部支持，如院校合作；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pPr marL="342900" indent="-342900" fontAlgn="base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sym typeface="+mn-ea"/>
              </a:rPr>
              <a:t>重难点攻关，循序渐进，从课堂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-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管理，某学科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-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多学科，某学段</a:t>
            </a:r>
            <a:r>
              <a:rPr lang="en-US" altLang="zh-CN" sz="2400" b="1">
                <a:solidFill>
                  <a:schemeClr val="bg1"/>
                </a:solidFill>
                <a:sym typeface="+mn-ea"/>
              </a:rPr>
              <a:t>-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多学段；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pPr marL="342900" indent="-342900" fontAlgn="base">
              <a:buFont typeface="Wingdings" panose="05000000000000000000" charset="0"/>
              <a:buChar char="Ø"/>
            </a:pPr>
            <a:r>
              <a:rPr lang="zh-CN" altLang="en-US" sz="2400" b="1">
                <a:solidFill>
                  <a:schemeClr val="bg1"/>
                </a:solidFill>
                <a:sym typeface="+mn-ea"/>
              </a:rPr>
              <a:t>家校合作，社会宣传、资源。</a:t>
            </a:r>
            <a:endParaRPr lang="zh-CN" altLang="en-US" sz="2400" b="1">
              <a:solidFill>
                <a:schemeClr val="bg1"/>
              </a:solidFill>
              <a:sym typeface="+mn-ea"/>
            </a:endParaRPr>
          </a:p>
          <a:p>
            <a:pPr marL="0" indent="0" fontAlgn="base">
              <a:buFont typeface="Wingdings" panose="05000000000000000000" charset="0"/>
              <a:buNone/>
            </a:pPr>
            <a:endParaRPr lang="zh-CN" altLang="en-US" sz="2400" b="1" strike="noStrike" noProof="1">
              <a:solidFill>
                <a:schemeClr val="bg1"/>
              </a:solidFill>
              <a:sym typeface="+mn-ea"/>
            </a:endParaRPr>
          </a:p>
          <a:p>
            <a:pPr fontAlgn="base"/>
            <a:endParaRPr lang="zh-CN" altLang="en-US" sz="2400" b="1" strike="noStrike" noProof="1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63875" y="812165"/>
            <a:ext cx="5681980" cy="2583815"/>
            <a:chOff x="16176" y="3366"/>
            <a:chExt cx="8948" cy="4069"/>
          </a:xfrm>
        </p:grpSpPr>
        <p:sp>
          <p:nvSpPr>
            <p:cNvPr id="7" name="椭圆形标注 6"/>
            <p:cNvSpPr/>
            <p:nvPr/>
          </p:nvSpPr>
          <p:spPr>
            <a:xfrm>
              <a:off x="16176" y="3366"/>
              <a:ext cx="8948" cy="4069"/>
            </a:xfrm>
            <a:prstGeom prst="wedgeEllipse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/>
            <a:p>
              <a:pPr algn="ctr" defTabSz="91376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7520" y="3601"/>
              <a:ext cx="6372" cy="36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 sz="2400" b="1">
                  <a:sym typeface="+mn-ea"/>
                </a:rPr>
                <a:t>选某门学科切入，以某一单元，从课程资源、课堂教学、作业设计、单元复习和测试等方面，多维度、全要素、全过程地加以考察，形成典型案例，示范推广。</a:t>
              </a:r>
              <a:endParaRPr lang="zh-CN" altLang="en-US" sz="2400" b="1">
                <a:sym typeface="+mn-ea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40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40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5840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8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4" grpId="0" bldLvl="0" animBg="1"/>
      <p:bldP spid="58391" grpId="0" animBg="1"/>
      <p:bldP spid="58392" grpId="0" animBg="1"/>
      <p:bldP spid="58393" grpId="0" animBg="1"/>
      <p:bldP spid="58394" grpId="0" animBg="1"/>
      <p:bldP spid="28695" grpId="0" animBg="1"/>
      <p:bldP spid="58407" grpId="0"/>
      <p:bldP spid="58376" grpId="0" animBg="1"/>
      <p:bldP spid="58377" grpId="0" animBg="1"/>
      <p:bldP spid="58378" grpId="0" animBg="1"/>
      <p:bldP spid="58379" grpId="0" animBg="1"/>
      <p:bldP spid="28684" grpId="0" animBg="1"/>
      <p:bldP spid="5840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7" name="Rectangle 3"/>
          <p:cNvSpPr>
            <a:spLocks noGrp="1"/>
          </p:cNvSpPr>
          <p:nvPr>
            <p:ph type="body"/>
          </p:nvPr>
        </p:nvSpPr>
        <p:spPr>
          <a:xfrm>
            <a:off x="-1454150" y="55245"/>
            <a:ext cx="9023350" cy="449580"/>
          </a:xfrm>
          <a:prstGeom prst="rect">
            <a:avLst/>
          </a:prstGeom>
          <a:noFill/>
          <a:ln w="9525">
            <a:noFill/>
          </a:ln>
        </p:spPr>
        <p:txBody>
          <a:bodyPr wrap="square"/>
          <a:p>
            <a:pPr lvl="0" algn="ctr"/>
            <a:r>
              <a:rPr lang="zh-CN" altLang="en-US" sz="2095" dirty="0"/>
              <a:t>                                       </a:t>
            </a:r>
            <a:r>
              <a:rPr lang="zh-CN" altLang="en-US" sz="2800" dirty="0">
                <a:solidFill>
                  <a:srgbClr val="CC0099"/>
                </a:solidFill>
              </a:rPr>
              <a:t>    课程教学优化的行动步骤（一）</a:t>
            </a:r>
            <a:endParaRPr lang="zh-CN" altLang="en-US" sz="2800" dirty="0">
              <a:solidFill>
                <a:srgbClr val="CC0099"/>
              </a:solidFill>
            </a:endParaRPr>
          </a:p>
        </p:txBody>
      </p:sp>
      <p:graphicFrame>
        <p:nvGraphicFramePr>
          <p:cNvPr id="52979" name="Group 755"/>
          <p:cNvGraphicFramePr>
            <a:graphicFrameLocks noGrp="1"/>
          </p:cNvGraphicFramePr>
          <p:nvPr/>
        </p:nvGraphicFramePr>
        <p:xfrm>
          <a:off x="326390" y="504825"/>
          <a:ext cx="8668385" cy="6231255"/>
        </p:xfrm>
        <a:graphic>
          <a:graphicData uri="http://schemas.openxmlformats.org/drawingml/2006/table">
            <a:tbl>
              <a:tblPr/>
              <a:tblGrid>
                <a:gridCol w="1181100"/>
                <a:gridCol w="6323330"/>
                <a:gridCol w="1163955"/>
              </a:tblGrid>
              <a:tr h="6896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内容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参与人员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32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1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、学科组自我分析诊断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某个学科组自我分析和诊断，提供资料（如学生的成绩、作业、教案、资源等），提出存困惑和问题。</a:t>
                      </a:r>
                      <a:endParaRPr lang="zh-CN" altLang="en-US" sz="2000" b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342900" indent="-342900" fontAlgn="base">
                        <a:buFont typeface="Wingdings" panose="05000000000000000000" charset="0"/>
                        <a:buChar char="Ø"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学生：学习成绩、习惯、态度。</a:t>
                      </a:r>
                      <a:endParaRPr lang="zh-CN" altLang="en-US" sz="2000" b="1" strike="noStrike" noProof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342900" indent="-342900" fontAlgn="base">
                        <a:buFont typeface="Wingdings" panose="05000000000000000000" charset="0"/>
                        <a:buChar char="Ø"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教师：如备课（教案、PPT）、教学方法、作业设计和批改，教辅资料，教师专业发展等。</a:t>
                      </a:r>
                      <a:endParaRPr lang="zh-CN" altLang="en-US" sz="2000" b="1" strike="noStrike" noProof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342900" indent="-342900" fontAlgn="base">
                        <a:buFont typeface="Wingdings" panose="05000000000000000000" charset="0"/>
                        <a:buChar char="Ø"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学校：对学生的纪律管理，对于教师教学的评价、激励的机制。</a:t>
                      </a:r>
                      <a:endParaRPr lang="zh-CN" altLang="en-US" sz="2000" b="1" strike="noStrike" noProof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342900" indent="-342900" fontAlgn="base">
                        <a:buFont typeface="Wingdings" panose="05000000000000000000" charset="0"/>
                        <a:buChar char="Ø"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家校合作：家庭作业，学习用品等等。</a:t>
                      </a:r>
                      <a:endParaRPr lang="zh-CN" altLang="en-US" sz="2000" b="1" strike="noStrike" noProof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31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优质学校创生成员，某科组教师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10331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84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2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、院校合作，参与式讨论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基于诊断议题设为：--课程建设的愿景、发展和需要。</a:t>
                      </a:r>
                      <a:endParaRPr lang="zh-CN" altLang="en-US" sz="2000" b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342900" indent="-342900" fontAlgn="base">
                        <a:buFont typeface="Wingdings" panose="05000000000000000000" charset="0"/>
                        <a:buChar char="Ø"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变革的主要动力和阻力是什么？</a:t>
                      </a:r>
                      <a:endParaRPr lang="zh-CN" altLang="en-US" sz="2000" b="1" strike="noStrike" noProof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342900" indent="-342900" fontAlgn="base">
                        <a:buFont typeface="Wingdings" panose="05000000000000000000" charset="0"/>
                        <a:buChar char="Ø"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希望改成什么样子，目标？</a:t>
                      </a:r>
                      <a:endParaRPr lang="zh-CN" altLang="en-US" sz="2000" b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342900" indent="-342900" fontAlgn="base">
                        <a:buFont typeface="Wingdings" panose="05000000000000000000" charset="0"/>
                        <a:buChar char="Ø"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在学校管理、制度设计、教学资源、家长等方面？</a:t>
                      </a:r>
                      <a:endParaRPr lang="zh-CN" altLang="en-US" sz="2000" b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342900" indent="-342900" fontAlgn="base">
                        <a:buFont typeface="Wingdings" panose="05000000000000000000" charset="0"/>
                        <a:buChar char="Ø"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在课程资源，教学设计，课堂教学，作业设计，课后作业批改等方面；</a:t>
                      </a:r>
                      <a:endParaRPr lang="zh-CN" altLang="en-US" sz="2000" b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342900" indent="-342900" fontAlgn="base">
                        <a:buFont typeface="Wingdings" panose="05000000000000000000" charset="0"/>
                        <a:buChar char="Ø"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在教学组织、激发学生兴趣、课堂纪律等方面，怎么改？</a:t>
                      </a:r>
                      <a:endParaRPr kumimoji="0" lang="zh-CN" altLang="en-US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31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优质学校创生成员，教研员，某科组教师</a:t>
                      </a:r>
                      <a:endParaRPr lang="zh-CN" altLang="en-US" sz="2000" b="1" strike="noStrike" noProof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0" marR="0" lvl="0" indent="0" algn="l" defTabSz="10331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zh-CN" altLang="en-US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2979" name="Group 755"/>
          <p:cNvGraphicFramePr>
            <a:graphicFrameLocks noGrp="1"/>
          </p:cNvGraphicFramePr>
          <p:nvPr/>
        </p:nvGraphicFramePr>
        <p:xfrm>
          <a:off x="326390" y="504825"/>
          <a:ext cx="8668385" cy="6231255"/>
        </p:xfrm>
        <a:graphic>
          <a:graphicData uri="http://schemas.openxmlformats.org/drawingml/2006/table">
            <a:tbl>
              <a:tblPr/>
              <a:tblGrid>
                <a:gridCol w="1181100"/>
                <a:gridCol w="6323330"/>
                <a:gridCol w="1163955"/>
              </a:tblGrid>
              <a:tr h="6896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内容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参与人员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32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3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、参与式工作坊，制定行动计划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3765" rtl="0" fontAlgn="base" latinLnBrk="0">
                        <a:lnSpc>
                          <a:spcPct val="10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邀请专家就这一主题准备讲座，开展研讨，制定计划。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marL="342900" marR="0" lvl="0" indent="-342900" algn="l" defTabSz="913765" rtl="0" fontAlgn="base" latinLnBrk="0">
                        <a:lnSpc>
                          <a:spcPct val="10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专家讲座+共同读书研讨+课例研究（学习他人，集体备课、试讲、形成案例）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marL="342900" marR="0" lvl="0" indent="-342900" algn="l" defTabSz="913765" rtl="0" fontAlgn="base" latinLnBrk="0">
                        <a:lnSpc>
                          <a:spcPct val="10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读三本书（教育理论+学科教学+名师教学）</a:t>
                      </a:r>
                      <a:endParaRPr lang="zh-CN" altLang="en-US" sz="2000" b="1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marL="342900" marR="0" lvl="0" indent="-342900" algn="l" defTabSz="913765" rtl="0" fontAlgn="base" latinLnBrk="0">
                        <a:lnSpc>
                          <a:spcPct val="100000"/>
                        </a:lnSpc>
                        <a:buFont typeface="Wingdings" panose="05000000000000000000" charset="0"/>
                        <a:buChar char="Ø"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师三家（专家+名家+行家）。</a:t>
                      </a:r>
                      <a:endParaRPr kumimoji="0" lang="zh-CN" altLang="en-US" sz="2000" i="0" u="none" strike="noStrike" cap="none" normalizeH="0" baseline="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31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优质学校创生成员，某科组教师</a:t>
                      </a: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  <a:p>
                      <a:pPr marL="0" marR="0" lvl="0" indent="0" algn="l" defTabSz="10331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184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4</a:t>
                      </a:r>
                      <a:r>
                        <a:rPr lang="zh-CN" altLang="en-US" sz="2400" b="1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sym typeface="+mn-ea"/>
                        </a:rPr>
                        <a:t>、合作变革，课例研究</a:t>
                      </a:r>
                      <a:endParaRPr kumimoji="0" lang="zh-CN" altLang="en-US" sz="24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sym typeface="+mn-ea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fontAlgn="base">
                        <a:buFont typeface="Wingdings" panose="05000000000000000000" charset="0"/>
                        <a:buChar char="Ø"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以一个星期或一个单元为单位，制定计划，进行教改，课堂观察，总结经验和策略。制定相应的课堂观察工具，分工进行，说课、录像、资料收集整理。</a:t>
                      </a:r>
                      <a:endParaRPr lang="zh-CN" altLang="en-US" sz="2000" b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342900" indent="-342900" fontAlgn="base">
                        <a:buFont typeface="Wingdings" panose="05000000000000000000" charset="0"/>
                        <a:buChar char="Ø"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领导机构和管理制度保障。成立优质学校建设领导小组，校长为组长，副校长主管；成立学科课程精品建设小组；制定相应的管理和激励制度。</a:t>
                      </a:r>
                      <a:endParaRPr lang="zh-CN" altLang="en-US" sz="2000" b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342900" indent="-342900" fontAlgn="base">
                        <a:buFont typeface="Wingdings" panose="05000000000000000000" charset="0"/>
                        <a:buChar char="Ø"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整理资料，形成报告，交流汇报、吸引其他的科组参与。</a:t>
                      </a:r>
                      <a:endParaRPr kumimoji="0" lang="zh-CN" altLang="en-US" sz="2000" b="1" i="0" u="none" strike="noStrike" cap="none" normalizeH="0" baseline="0" noProof="1">
                        <a:solidFill>
                          <a:schemeClr val="bg1"/>
                        </a:solidFill>
                        <a:sym typeface="+mn-ea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331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b="1">
                          <a:solidFill>
                            <a:schemeClr val="bg1"/>
                          </a:solidFill>
                          <a:sym typeface="+mn-ea"/>
                        </a:rPr>
                        <a:t>优质学校创生成员，教研员，某科组教师</a:t>
                      </a:r>
                      <a:endParaRPr lang="zh-CN" altLang="en-US" sz="2000" b="1" strike="noStrike" noProof="1">
                        <a:solidFill>
                          <a:schemeClr val="bg1"/>
                        </a:solidFill>
                        <a:sym typeface="+mn-ea"/>
                      </a:endParaRPr>
                    </a:p>
                    <a:p>
                      <a:pPr marL="0" marR="0" lvl="0" indent="0" algn="l" defTabSz="103314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1" lang="zh-CN" altLang="en-US" sz="2000" b="1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79802" marR="79802" marT="39901" marB="399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3"/>
          <p:cNvSpPr>
            <a:spLocks noGrp="1"/>
          </p:cNvSpPr>
          <p:nvPr/>
        </p:nvSpPr>
        <p:spPr>
          <a:xfrm>
            <a:off x="-1454150" y="55245"/>
            <a:ext cx="9023350" cy="4495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32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914400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8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5280" indent="-3460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941830" indent="-336550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zh-CN" altLang="en-US" sz="2095" dirty="0"/>
              <a:t>                                       </a:t>
            </a:r>
            <a:r>
              <a:rPr lang="zh-CN" altLang="en-US" sz="2800" dirty="0">
                <a:solidFill>
                  <a:srgbClr val="CC0099"/>
                </a:solidFill>
              </a:rPr>
              <a:t>    课程教学优化的行动步骤（二）</a:t>
            </a:r>
            <a:endParaRPr lang="zh-CN" altLang="en-US" sz="28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23850" y="304800"/>
            <a:ext cx="8424863" cy="552450"/>
          </a:xfrm>
        </p:spPr>
        <p:txBody>
          <a:bodyPr vert="horz" wrap="square" lIns="90488" tIns="44450" rIns="90488" bIns="44450" numCol="1" anchor="ctr" anchorCtr="0" compatLnSpc="1"/>
          <a:p>
            <a:pPr marL="571500" lvl="0" indent="-571500" fontAlgn="base">
              <a:buFont typeface="Wingdings" panose="05000000000000000000" charset="0"/>
              <a:buChar char="Ø"/>
            </a:pPr>
            <a:r>
              <a:rPr lang="zh-CN" altLang="en-US" sz="3200" b="1" strike="noStrike" noProof="1" dirty="0">
                <a:latin typeface="Times New Roman" panose="02020603050405020304" pitchFamily="18" charset="0"/>
                <a:ea typeface="黑体" panose="02010609060101010101" pitchFamily="49" charset="-122"/>
              </a:rPr>
              <a:t>课程建设的理解</a:t>
            </a:r>
            <a:r>
              <a:rPr altLang="zh-CN" sz="3200" b="1" strike="noStrike" noProof="1" dirty="0">
                <a:latin typeface="Times New Roman" panose="02020603050405020304" pitchFamily="18" charset="0"/>
                <a:ea typeface="黑体" panose="02010609060101010101" pitchFamily="49" charset="-122"/>
              </a:rPr>
              <a:t>--</a:t>
            </a:r>
            <a:r>
              <a:rPr lang="zh-CN" altLang="en-US" sz="3200" b="1" strike="noStrike" noProof="1" dirty="0">
                <a:latin typeface="Times New Roman" panose="02020603050405020304" pitchFamily="18" charset="0"/>
                <a:ea typeface="黑体" panose="02010609060101010101" pitchFamily="49" charset="-122"/>
              </a:rPr>
              <a:t>以</a:t>
            </a:r>
            <a:r>
              <a:rPr altLang="zh-CN" sz="3200" b="1" strike="noStrike" noProof="1" dirty="0"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智趣情数学</a:t>
            </a:r>
            <a:r>
              <a:rPr altLang="zh-CN" sz="3200" b="1" strike="noStrike" noProof="1" dirty="0"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en-US" sz="3200" b="1" strike="noStrike" noProof="1" dirty="0">
                <a:latin typeface="Times New Roman" panose="02020603050405020304" pitchFamily="18" charset="0"/>
                <a:ea typeface="黑体" panose="02010609060101010101" pitchFamily="49" charset="-122"/>
              </a:rPr>
              <a:t>为例</a:t>
            </a:r>
            <a:endParaRPr lang="zh-CN" altLang="en-US" sz="3200" b="1" strike="noStrike" noProof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554" name="棱台 4"/>
          <p:cNvSpPr/>
          <p:nvPr/>
        </p:nvSpPr>
        <p:spPr>
          <a:xfrm>
            <a:off x="3581400" y="1066800"/>
            <a:ext cx="2071688" cy="1000125"/>
          </a:xfrm>
          <a:prstGeom prst="bevel">
            <a:avLst>
              <a:gd name="adj" fmla="val 12500"/>
            </a:avLst>
          </a:prstGeom>
          <a:solidFill>
            <a:schemeClr val="accent2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indent="0" algn="ctr" eaLnBrk="0" hangingPunct="0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智趣情数学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indent="0" algn="ctr" eaLnBrk="0" hangingPunct="0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课程定位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5364" name="组合 20"/>
          <p:cNvGrpSpPr/>
          <p:nvPr/>
        </p:nvGrpSpPr>
        <p:grpSpPr>
          <a:xfrm>
            <a:off x="762000" y="2667000"/>
            <a:ext cx="3328988" cy="2386013"/>
            <a:chOff x="2269" y="2571744"/>
            <a:chExt cx="4141103" cy="2857520"/>
          </a:xfrm>
        </p:grpSpPr>
        <p:grpSp>
          <p:nvGrpSpPr>
            <p:cNvPr id="23556" name="Group 25"/>
            <p:cNvGrpSpPr/>
            <p:nvPr/>
          </p:nvGrpSpPr>
          <p:grpSpPr>
            <a:xfrm>
              <a:off x="2269" y="2571744"/>
              <a:ext cx="4141103" cy="2857520"/>
              <a:chOff x="-10" y="2024"/>
              <a:chExt cx="2799" cy="1588"/>
            </a:xfrm>
          </p:grpSpPr>
          <p:grpSp>
            <p:nvGrpSpPr>
              <p:cNvPr id="23557" name="Group 12"/>
              <p:cNvGrpSpPr/>
              <p:nvPr/>
            </p:nvGrpSpPr>
            <p:grpSpPr>
              <a:xfrm>
                <a:off x="-10" y="2024"/>
                <a:ext cx="2799" cy="1588"/>
                <a:chOff x="-4" y="2024"/>
                <a:chExt cx="2703" cy="1724"/>
              </a:xfrm>
            </p:grpSpPr>
            <p:sp>
              <p:nvSpPr>
                <p:cNvPr id="23558" name="Rectangle 13"/>
                <p:cNvSpPr/>
                <p:nvPr/>
              </p:nvSpPr>
              <p:spPr>
                <a:xfrm>
                  <a:off x="158" y="2024"/>
                  <a:ext cx="2541" cy="16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/>
                <a:p>
                  <a:pPr marL="457200" lvl="0" indent="-457200">
                    <a:spcBef>
                      <a:spcPct val="200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None/>
                  </a:pPr>
                  <a:r>
                    <a:rPr lang="en-US" altLang="zh-CN" sz="2400">
                      <a:latin typeface="Verdana" panose="020B0604030504040204" pitchFamily="34" charset="0"/>
                      <a:ea typeface="Times New Roman" panose="02020603050405020304" pitchFamily="18" charset="0"/>
                    </a:rPr>
                    <a:t>.</a:t>
                  </a:r>
                  <a:endParaRPr lang="en-US" altLang="zh-CN" sz="2400">
                    <a:latin typeface="Verdana" panose="020B0604030504040204" pitchFamily="34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3559" name="AutoShape 14"/>
                <p:cNvSpPr/>
                <p:nvPr/>
              </p:nvSpPr>
              <p:spPr>
                <a:xfrm rot="-5400000">
                  <a:off x="605" y="1714"/>
                  <a:ext cx="1679" cy="2378"/>
                </a:xfrm>
                <a:prstGeom prst="roundRect">
                  <a:avLst>
                    <a:gd name="adj" fmla="val 4690"/>
                  </a:avLst>
                </a:prstGeom>
                <a:noFill/>
                <a:ln w="57150" cap="flat" cmpd="sng">
                  <a:solidFill>
                    <a:srgbClr val="00B05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vert="eaVert" wrap="none" anchor="ctr"/>
                <a:p>
                  <a:pPr lvl="0" indent="0" eaLnBrk="0" hangingPunct="0"/>
                  <a:endParaRPr lang="zh-CN" altLang="en-US" sz="2400" dirty="0"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3560" name="AutoShape 15"/>
                <p:cNvSpPr/>
                <p:nvPr/>
              </p:nvSpPr>
              <p:spPr>
                <a:xfrm rot="-5400000">
                  <a:off x="-494" y="2661"/>
                  <a:ext cx="1469" cy="4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 w="9525">
                  <a:noFill/>
                </a:ln>
              </p:spPr>
              <p:txBody>
                <a:bodyPr vert="eaVert" wrap="none" anchor="ctr"/>
                <a:p>
                  <a:pPr lvl="0" indent="0" eaLnBrk="0" hangingPunct="0"/>
                  <a:endParaRPr lang="zh-CN" altLang="en-US" sz="2400" dirty="0">
                    <a:latin typeface="Arial" panose="020B0604020202020204" pitchFamily="34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561" name="Text Box 24"/>
              <p:cNvSpPr txBox="1"/>
              <p:nvPr/>
            </p:nvSpPr>
            <p:spPr>
              <a:xfrm>
                <a:off x="568" y="2205"/>
                <a:ext cx="2085" cy="1276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anchor="t">
                <a:spAutoFit/>
              </a:bodyPr>
              <a:p>
                <a:pPr marL="457200" lvl="0" indent="-457200" eaLnBrk="0" hangingPunct="0">
                  <a:buChar char="•"/>
                </a:pPr>
                <a:r>
                  <a:rPr lang="zh-CN" altLang="en-US" sz="2400" dirty="0">
                    <a:solidFill>
                      <a:srgbClr val="CC0099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智趣目标定位</a:t>
                </a:r>
                <a:endParaRPr lang="zh-CN" altLang="en-US" sz="2400" dirty="0">
                  <a:solidFill>
                    <a:srgbClr val="CC0099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  <a:p>
                <a:pPr marL="457200" lvl="0" indent="-457200" eaLnBrk="0" hangingPunct="0">
                  <a:buChar char="•"/>
                </a:pPr>
                <a:r>
                  <a:rPr lang="zh-CN" altLang="en-US" sz="2400" dirty="0">
                    <a:solidFill>
                      <a:srgbClr val="CC0099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问题、任务、实践探究推动</a:t>
                </a:r>
                <a:endParaRPr lang="zh-CN" altLang="en-US" sz="2400" dirty="0">
                  <a:solidFill>
                    <a:srgbClr val="CC0099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  <a:p>
                <a:pPr marL="457200" lvl="0" indent="-457200" eaLnBrk="0" hangingPunct="0">
                  <a:buChar char="•"/>
                </a:pPr>
                <a:r>
                  <a:rPr lang="zh-CN" altLang="en-US" sz="2400" dirty="0">
                    <a:solidFill>
                      <a:srgbClr val="CC0099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趣味融于其中有效习题设计</a:t>
                </a:r>
                <a:endParaRPr lang="zh-CN" altLang="en-US" sz="2400" dirty="0">
                  <a:solidFill>
                    <a:srgbClr val="CC0099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3562" name="TextBox 19"/>
            <p:cNvSpPr txBox="1"/>
            <p:nvPr/>
          </p:nvSpPr>
          <p:spPr>
            <a:xfrm>
              <a:off x="33865" y="2999516"/>
              <a:ext cx="608231" cy="207232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 anchor="t">
              <a:spAutoFit/>
            </a:bodyPr>
            <a:p>
              <a:pPr lvl="0" indent="0" algn="ctr" eaLnBrk="0" hangingPunct="0"/>
              <a:r>
                <a:rPr lang="zh-CN" altLang="en-US" sz="2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课堂教学</a:t>
              </a:r>
              <a:endPara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15365" name="组合 21"/>
          <p:cNvGrpSpPr/>
          <p:nvPr/>
        </p:nvGrpSpPr>
        <p:grpSpPr>
          <a:xfrm flipH="1">
            <a:off x="5072063" y="2643188"/>
            <a:ext cx="3213100" cy="2286000"/>
            <a:chOff x="2269" y="2571744"/>
            <a:chExt cx="4141103" cy="2857520"/>
          </a:xfrm>
        </p:grpSpPr>
        <p:grpSp>
          <p:nvGrpSpPr>
            <p:cNvPr id="23564" name="Group 25"/>
            <p:cNvGrpSpPr/>
            <p:nvPr/>
          </p:nvGrpSpPr>
          <p:grpSpPr>
            <a:xfrm>
              <a:off x="2269" y="2571744"/>
              <a:ext cx="4141103" cy="2857520"/>
              <a:chOff x="-10" y="2024"/>
              <a:chExt cx="2799" cy="1588"/>
            </a:xfrm>
          </p:grpSpPr>
          <p:grpSp>
            <p:nvGrpSpPr>
              <p:cNvPr id="23565" name="Group 12"/>
              <p:cNvGrpSpPr/>
              <p:nvPr/>
            </p:nvGrpSpPr>
            <p:grpSpPr>
              <a:xfrm>
                <a:off x="-10" y="2024"/>
                <a:ext cx="2799" cy="1588"/>
                <a:chOff x="-4" y="2024"/>
                <a:chExt cx="2703" cy="1724"/>
              </a:xfrm>
            </p:grpSpPr>
            <p:sp>
              <p:nvSpPr>
                <p:cNvPr id="23566" name="Rectangle 13"/>
                <p:cNvSpPr/>
                <p:nvPr/>
              </p:nvSpPr>
              <p:spPr>
                <a:xfrm>
                  <a:off x="158" y="2024"/>
                  <a:ext cx="2541" cy="167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/>
                <a:p>
                  <a:pPr marL="457200" lvl="0" indent="-457200">
                    <a:spcBef>
                      <a:spcPct val="20000"/>
                    </a:spcBef>
                    <a:buClr>
                      <a:schemeClr val="tx1"/>
                    </a:buClr>
                    <a:buFont typeface="Wingdings" panose="05000000000000000000" pitchFamily="2" charset="2"/>
                    <a:buNone/>
                  </a:pPr>
                  <a:r>
                    <a:rPr lang="en-US" altLang="zh-CN" sz="2400">
                      <a:latin typeface="Verdana" panose="020B0604030504040204" pitchFamily="34" charset="0"/>
                      <a:ea typeface="Times New Roman" panose="02020603050405020304" pitchFamily="18" charset="0"/>
                    </a:rPr>
                    <a:t>.</a:t>
                  </a:r>
                  <a:endParaRPr lang="en-US" altLang="zh-CN" sz="2400">
                    <a:latin typeface="Verdana" panose="020B0604030504040204" pitchFamily="34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8" name="AutoShape 14"/>
                <p:cNvSpPr>
                  <a:spLocks noChangeArrowheads="1"/>
                </p:cNvSpPr>
                <p:nvPr/>
              </p:nvSpPr>
              <p:spPr bwMode="auto">
                <a:xfrm rot="16200000">
                  <a:off x="606" y="1715"/>
                  <a:ext cx="1679" cy="2378"/>
                </a:xfrm>
                <a:prstGeom prst="roundRect">
                  <a:avLst>
                    <a:gd name="adj" fmla="val 4690"/>
                  </a:avLst>
                </a:prstGeom>
                <a:noFill/>
                <a:ln w="57150">
                  <a:solidFill>
                    <a:schemeClr val="accent5">
                      <a:lumMod val="75000"/>
                    </a:schemeClr>
                  </a:solidFill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AutoShape 15"/>
                <p:cNvSpPr>
                  <a:spLocks noChangeArrowheads="1"/>
                </p:cNvSpPr>
                <p:nvPr/>
              </p:nvSpPr>
              <p:spPr bwMode="gray">
                <a:xfrm rot="16200000">
                  <a:off x="-494" y="2661"/>
                  <a:ext cx="1469" cy="4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569" name="Text Box 24"/>
              <p:cNvSpPr txBox="1"/>
              <p:nvPr/>
            </p:nvSpPr>
            <p:spPr>
              <a:xfrm>
                <a:off x="568" y="2205"/>
                <a:ext cx="2085" cy="109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anchor="t">
                <a:spAutoFit/>
              </a:bodyPr>
              <a:p>
                <a:pPr marL="457200" lvl="0" indent="-457200" eaLnBrk="0" hangingPunct="0">
                  <a:buChar char="•"/>
                </a:pPr>
                <a:r>
                  <a:rPr lang="zh-CN" altLang="en-US" sz="2400" dirty="0">
                    <a:solidFill>
                      <a:srgbClr val="CC0099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知能结构</a:t>
                </a:r>
                <a:endParaRPr lang="zh-CN" altLang="en-US" sz="2400" dirty="0">
                  <a:solidFill>
                    <a:srgbClr val="CC0099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  <a:p>
                <a:pPr marL="457200" lvl="0" indent="-457200" eaLnBrk="0" hangingPunct="0">
                  <a:buChar char="•"/>
                </a:pPr>
                <a:r>
                  <a:rPr lang="zh-CN" altLang="en-US" sz="2400" dirty="0">
                    <a:solidFill>
                      <a:srgbClr val="CC0099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发展阶段</a:t>
                </a:r>
                <a:endParaRPr lang="zh-CN" altLang="en-US" sz="2400" dirty="0">
                  <a:solidFill>
                    <a:srgbClr val="CC0099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  <a:p>
                <a:pPr marL="457200" lvl="0" indent="-457200" eaLnBrk="0" hangingPunct="0">
                  <a:buChar char="•"/>
                </a:pPr>
                <a:r>
                  <a:rPr lang="zh-CN" altLang="en-US" sz="2400" dirty="0">
                    <a:solidFill>
                      <a:srgbClr val="CC0099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研修方式</a:t>
                </a:r>
                <a:endParaRPr lang="zh-CN" altLang="en-US" sz="2400" dirty="0">
                  <a:solidFill>
                    <a:srgbClr val="CC0099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  <a:p>
                <a:pPr marL="457200" lvl="0" indent="-457200" eaLnBrk="0" hangingPunct="0">
                  <a:buChar char="•"/>
                </a:pPr>
                <a:r>
                  <a:rPr lang="zh-CN" altLang="en-US" sz="2400" dirty="0">
                    <a:solidFill>
                      <a:srgbClr val="CC0099"/>
                    </a:solidFill>
                    <a:latin typeface="Arial" panose="020B0604020202020204" pitchFamily="34" charset="0"/>
                    <a:ea typeface="黑体" panose="02010609060101010101" pitchFamily="49" charset="-122"/>
                  </a:rPr>
                  <a:t>行为跟进</a:t>
                </a:r>
                <a:endParaRPr lang="zh-CN" altLang="en-US" sz="2400" dirty="0">
                  <a:solidFill>
                    <a:srgbClr val="CC0099"/>
                  </a:solidFill>
                  <a:latin typeface="Arial" panose="020B0604020202020204" pitchFamily="34" charset="0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3570" name="TextBox 23"/>
            <p:cNvSpPr txBox="1"/>
            <p:nvPr/>
          </p:nvSpPr>
          <p:spPr>
            <a:xfrm>
              <a:off x="95567" y="2828921"/>
              <a:ext cx="628531" cy="2382060"/>
            </a:xfrm>
            <a:prstGeom prst="rect">
              <a:avLst/>
            </a:prstGeom>
            <a:gradFill>
              <a:gsLst>
                <a:gs pos="0">
                  <a:srgbClr val="FECF40"/>
                </a:gs>
                <a:gs pos="100000">
                  <a:srgbClr val="846C21"/>
                </a:gs>
              </a:gsLst>
              <a:lin ang="5400000" scaled="0"/>
            </a:gradFill>
            <a:ln w="9525">
              <a:noFill/>
            </a:ln>
          </p:spPr>
          <p:txBody>
            <a:bodyPr vert="eaVert" wrap="square" anchor="t">
              <a:spAutoFit/>
            </a:bodyPr>
            <a:p>
              <a:pPr lvl="0" indent="0" algn="ctr" eaLnBrk="0" hangingPunct="0"/>
              <a:r>
                <a:rPr lang="zh-CN" altLang="en-US" sz="2000" b="1" dirty="0">
                  <a:solidFill>
                    <a:srgbClr val="CC0099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教师发展</a:t>
              </a:r>
              <a:endParaRPr lang="zh-CN" altLang="en-US" sz="2000" b="1" dirty="0">
                <a:solidFill>
                  <a:srgbClr val="CC0099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5366" name="左右箭头 29"/>
          <p:cNvSpPr/>
          <p:nvPr/>
        </p:nvSpPr>
        <p:spPr>
          <a:xfrm>
            <a:off x="4000500" y="3500438"/>
            <a:ext cx="1071563" cy="571500"/>
          </a:xfrm>
          <a:prstGeom prst="leftRightArrow">
            <a:avLst>
              <a:gd name="adj1" fmla="val 50000"/>
              <a:gd name="adj2" fmla="val 49956"/>
            </a:avLst>
          </a:pr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lvl="0" indent="0" eaLnBrk="0" hangingPunct="0"/>
            <a:endParaRPr lang="zh-CN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1" name="直角上箭头 30"/>
          <p:cNvSpPr/>
          <p:nvPr/>
        </p:nvSpPr>
        <p:spPr bwMode="auto">
          <a:xfrm flipV="1">
            <a:off x="5643563" y="1571625"/>
            <a:ext cx="1214438" cy="1071563"/>
          </a:xfrm>
          <a:prstGeom prst="bent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直角上箭头 31"/>
          <p:cNvSpPr/>
          <p:nvPr/>
        </p:nvSpPr>
        <p:spPr bwMode="auto">
          <a:xfrm flipH="1" flipV="1">
            <a:off x="2357438" y="1571625"/>
            <a:ext cx="1214438" cy="1071563"/>
          </a:xfrm>
          <a:prstGeom prst="bentUp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椭圆 32"/>
          <p:cNvSpPr/>
          <p:nvPr/>
        </p:nvSpPr>
        <p:spPr bwMode="auto">
          <a:xfrm>
            <a:off x="571500" y="5786438"/>
            <a:ext cx="2500313" cy="78581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lvl="0" algn="ctr" eaLnBrk="0" fontAlgn="base" hangingPunct="0"/>
            <a:r>
              <a:rPr lang="zh-CN" altLang="en-US" sz="2800" b="1" strike="noStrike" noProof="1" dirty="0">
                <a:latin typeface="黑体" panose="02010609060101010101" pitchFamily="49" charset="-122"/>
                <a:ea typeface="黑体" panose="02010609060101010101" pitchFamily="49" charset="-122"/>
              </a:rPr>
              <a:t>课程开发</a:t>
            </a:r>
            <a:endParaRPr lang="zh-CN" altLang="en-US" sz="2800" b="1" strike="noStrike" noProof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椭圆 33"/>
          <p:cNvSpPr/>
          <p:nvPr/>
        </p:nvSpPr>
        <p:spPr bwMode="auto">
          <a:xfrm>
            <a:off x="3313113" y="5746750"/>
            <a:ext cx="2500313" cy="78581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lvl="0" algn="ctr" eaLnBrk="0" fontAlgn="base" hangingPunct="0"/>
            <a:r>
              <a:rPr lang="zh-CN" altLang="en-US" sz="2800" b="1" strike="noStrike" noProof="1" dirty="0">
                <a:latin typeface="黑体" panose="02010609060101010101" pitchFamily="49" charset="-122"/>
                <a:ea typeface="黑体" panose="02010609060101010101" pitchFamily="49" charset="-122"/>
              </a:rPr>
              <a:t>课例研究</a:t>
            </a:r>
            <a:endParaRPr lang="zh-CN" altLang="en-US" sz="2800" b="1" strike="noStrike" noProof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椭圆 34"/>
          <p:cNvSpPr/>
          <p:nvPr/>
        </p:nvSpPr>
        <p:spPr bwMode="auto">
          <a:xfrm>
            <a:off x="6000750" y="5746750"/>
            <a:ext cx="2500313" cy="785813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p>
            <a:pPr lvl="0" algn="ctr" eaLnBrk="0" fontAlgn="base" hangingPunct="0"/>
            <a:r>
              <a:rPr lang="zh-CN" altLang="en-US" sz="2800" b="1" strike="noStrike" noProof="1" dirty="0">
                <a:latin typeface="黑体" panose="02010609060101010101" pitchFamily="49" charset="-122"/>
                <a:ea typeface="黑体" panose="02010609060101010101" pitchFamily="49" charset="-122"/>
              </a:rPr>
              <a:t>科组文化</a:t>
            </a:r>
            <a:endParaRPr lang="zh-CN" altLang="en-US" sz="2800" b="1" strike="noStrike" noProof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5378" name="直接箭头连接符 36"/>
          <p:cNvCxnSpPr>
            <a:stCxn id="23559" idx="1"/>
          </p:cNvCxnSpPr>
          <p:nvPr/>
        </p:nvCxnSpPr>
        <p:spPr>
          <a:xfrm rot="5400000">
            <a:off x="1778000" y="5164138"/>
            <a:ext cx="857250" cy="69215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379" name="直接箭头连接符 38"/>
          <p:cNvCxnSpPr>
            <a:stCxn id="23559" idx="1"/>
          </p:cNvCxnSpPr>
          <p:nvPr/>
        </p:nvCxnSpPr>
        <p:spPr>
          <a:xfrm rot="-5400000" flipH="1">
            <a:off x="3135313" y="4498975"/>
            <a:ext cx="857250" cy="202247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380" name="直接箭头连接符 40"/>
          <p:cNvCxnSpPr>
            <a:stCxn id="23559" idx="1"/>
          </p:cNvCxnSpPr>
          <p:nvPr/>
        </p:nvCxnSpPr>
        <p:spPr>
          <a:xfrm rot="-5400000" flipH="1">
            <a:off x="4492625" y="3140075"/>
            <a:ext cx="857250" cy="474027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381" name="直接箭头连接符 42"/>
          <p:cNvCxnSpPr>
            <a:stCxn id="28" idx="1"/>
          </p:cNvCxnSpPr>
          <p:nvPr/>
        </p:nvCxnSpPr>
        <p:spPr>
          <a:xfrm rot="5400000">
            <a:off x="3759200" y="2990850"/>
            <a:ext cx="857250" cy="47339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382" name="直接箭头连接符 44"/>
          <p:cNvCxnSpPr>
            <a:stCxn id="28" idx="1"/>
          </p:cNvCxnSpPr>
          <p:nvPr/>
        </p:nvCxnSpPr>
        <p:spPr>
          <a:xfrm rot="5400000">
            <a:off x="5118100" y="4348163"/>
            <a:ext cx="857250" cy="20193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383" name="直接箭头连接符 46"/>
          <p:cNvCxnSpPr>
            <a:stCxn id="28" idx="1"/>
          </p:cNvCxnSpPr>
          <p:nvPr/>
        </p:nvCxnSpPr>
        <p:spPr>
          <a:xfrm rot="-5400000" flipH="1">
            <a:off x="6475413" y="5010150"/>
            <a:ext cx="857250" cy="69532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4178" name="标题 434177"/>
          <p:cNvSpPr>
            <a:spLocks noGrp="1"/>
          </p:cNvSpPr>
          <p:nvPr>
            <p:ph type="title"/>
          </p:nvPr>
        </p:nvSpPr>
        <p:spPr>
          <a:xfrm>
            <a:off x="457200" y="459423"/>
            <a:ext cx="8229600" cy="550545"/>
          </a:xfrm>
        </p:spPr>
        <p:txBody>
          <a:bodyPr vert="horz" wrap="square" lIns="90488" tIns="44450" rIns="90488" bIns="44450" numCol="1" rtlCol="0" anchor="ctr" anchorCtr="0" compatLnSpc="1">
            <a:spAutoFit/>
          </a:bodyPr>
          <a:p>
            <a:pPr marL="571500" lvl="0" indent="-571500" algn="l" fontAlgn="base">
              <a:buFont typeface="Wingdings" panose="05000000000000000000" charset="0"/>
              <a:buChar char="Ø"/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校本教研和教师专业发展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34179" name="文本占位符 434178"/>
          <p:cNvSpPr>
            <a:spLocks noGrp="1"/>
          </p:cNvSpPr>
          <p:nvPr>
            <p:ph idx="1"/>
          </p:nvPr>
        </p:nvSpPr>
        <p:spPr>
          <a:xfrm>
            <a:off x="560070" y="1197610"/>
            <a:ext cx="8242935" cy="1301750"/>
          </a:xfrm>
        </p:spPr>
        <p:txBody>
          <a:bodyPr wrap="square"/>
          <a:p>
            <a:pPr fontAlgn="base"/>
            <a:r>
              <a:rPr lang="zh-CN" altLang="en-US" sz="2800" strike="noStrike" noProof="1" dirty="0"/>
              <a:t>原则：</a:t>
            </a:r>
            <a:r>
              <a:rPr lang="zh-CN" altLang="en-US" sz="2800" strike="noStrike" noProof="1" dirty="0">
                <a:latin typeface="新宋体" panose="02010609030101010101" charset="-122"/>
                <a:ea typeface="新宋体" panose="02010609030101010101" charset="-122"/>
              </a:rPr>
              <a:t>项目化、课题化、教学中的</a:t>
            </a:r>
            <a:r>
              <a:rPr lang="zh-CN" altLang="en-US" sz="2800" b="1" strike="noStrike" noProof="1" dirty="0">
                <a:latin typeface="新宋体" panose="02010609030101010101" charset="-122"/>
                <a:ea typeface="新宋体" panose="02010609030101010101" charset="-122"/>
              </a:rPr>
              <a:t>实际问题</a:t>
            </a:r>
            <a:endParaRPr lang="zh-CN" altLang="en-US" sz="2800" b="1" strike="noStrike" noProof="1" dirty="0">
              <a:latin typeface="新宋体" panose="02010609030101010101" charset="-122"/>
              <a:ea typeface="新宋体" panose="02010609030101010101" charset="-122"/>
            </a:endParaRPr>
          </a:p>
          <a:p>
            <a:pPr fontAlgn="base"/>
            <a:r>
              <a:rPr lang="zh-CN" altLang="en-US" sz="2800" b="1" strike="noStrike" noProof="1" dirty="0">
                <a:latin typeface="新宋体" panose="02010609030101010101" charset="-122"/>
                <a:ea typeface="新宋体" panose="02010609030101010101" charset="-122"/>
              </a:rPr>
              <a:t>知识点教学，作业设计，学习习惯等；</a:t>
            </a:r>
            <a:r>
              <a:rPr lang="zh-CN" altLang="en-US" sz="2800" b="1" strike="noStrike" noProof="1" dirty="0">
                <a:solidFill>
                  <a:srgbClr val="FF3300"/>
                </a:solidFill>
                <a:latin typeface="新宋体" panose="02010609030101010101" charset="-122"/>
                <a:ea typeface="新宋体" panose="02010609030101010101" charset="-122"/>
              </a:rPr>
              <a:t>习题课、试卷讲评课；</a:t>
            </a:r>
            <a:r>
              <a:rPr lang="en-US" altLang="zh-CN" sz="2800" b="1" strike="noStrike" noProof="1" dirty="0">
                <a:solidFill>
                  <a:srgbClr val="FF3300"/>
                </a:solidFill>
                <a:latin typeface="新宋体" panose="02010609030101010101" charset="-122"/>
                <a:ea typeface="新宋体" panose="02010609030101010101" charset="-122"/>
              </a:rPr>
              <a:t>PPT</a:t>
            </a:r>
            <a:r>
              <a:rPr lang="zh-CN" altLang="en-US" sz="2800" b="1" strike="noStrike" noProof="1" dirty="0">
                <a:solidFill>
                  <a:srgbClr val="FF3300"/>
                </a:solidFill>
                <a:latin typeface="新宋体" panose="02010609030101010101" charset="-122"/>
                <a:ea typeface="新宋体" panose="02010609030101010101" charset="-122"/>
              </a:rPr>
              <a:t>、视频、导学案的制作；</a:t>
            </a:r>
            <a:endParaRPr lang="zh-CN" altLang="en-US" sz="2800" b="1" strike="noStrike" noProof="1" dirty="0">
              <a:solidFill>
                <a:srgbClr val="FF3300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grpSp>
        <p:nvGrpSpPr>
          <p:cNvPr id="29699" name="Diagram 4"/>
          <p:cNvGrpSpPr>
            <a:grpSpLocks noChangeAspect="1"/>
          </p:cNvGrpSpPr>
          <p:nvPr/>
        </p:nvGrpSpPr>
        <p:grpSpPr>
          <a:xfrm>
            <a:off x="1600200" y="2994660"/>
            <a:ext cx="5230495" cy="3287395"/>
            <a:chOff x="2899" y="1333"/>
            <a:chExt cx="2774" cy="2076"/>
          </a:xfrm>
        </p:grpSpPr>
        <p:sp>
          <p:nvSpPr>
            <p:cNvPr id="29700" name="AutoShape 5"/>
            <p:cNvSpPr>
              <a:spLocks noChangeAspect="1" noTextEdit="1"/>
            </p:cNvSpPr>
            <p:nvPr/>
          </p:nvSpPr>
          <p:spPr>
            <a:xfrm>
              <a:off x="2899" y="1333"/>
              <a:ext cx="2774" cy="207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1" name="_s471046"/>
            <p:cNvSpPr>
              <a:spLocks noTextEdit="1"/>
            </p:cNvSpPr>
            <p:nvPr/>
          </p:nvSpPr>
          <p:spPr>
            <a:xfrm>
              <a:off x="3497" y="1333"/>
              <a:ext cx="1578" cy="1578"/>
            </a:xfrm>
            <a:custGeom>
              <a:avLst/>
              <a:gdLst/>
              <a:ahLst/>
              <a:cxnLst>
                <a:cxn ang="270">
                  <a:pos x="8004" y="368"/>
                </a:cxn>
                <a:cxn ang="270">
                  <a:pos x="5014" y="3905"/>
                </a:cxn>
                <a:cxn ang="270">
                  <a:pos x="8936" y="3845"/>
                </a:cxn>
                <a:cxn ang="270">
                  <a:pos x="13144" y="-2494"/>
                </a:cxn>
                <a:cxn ang="270">
                  <a:pos x="16794" y="2718"/>
                </a:cxn>
                <a:cxn ang="270">
                  <a:pos x="11581" y="6368"/>
                </a:cxn>
              </a:cxnLst>
              <a:pathLst>
                <a:path w="21600" h="21600">
                  <a:moveTo>
                    <a:pt x="12050" y="3709"/>
                  </a:moveTo>
                  <a:cubicBezTo>
                    <a:pt x="11645" y="3637"/>
                    <a:pt x="11227" y="3600"/>
                    <a:pt x="10800" y="3600"/>
                  </a:cubicBezTo>
                  <a:cubicBezTo>
                    <a:pt x="9038" y="3600"/>
                    <a:pt x="7423" y="4233"/>
                    <a:pt x="6172" y="5284"/>
                  </a:cubicBezTo>
                  <a:lnTo>
                    <a:pt x="3857" y="2526"/>
                  </a:lnTo>
                  <a:cubicBezTo>
                    <a:pt x="5734" y="949"/>
                    <a:pt x="8156" y="-1"/>
                    <a:pt x="10799" y="-1"/>
                  </a:cubicBezTo>
                  <a:cubicBezTo>
                    <a:pt x="11440" y="-1"/>
                    <a:pt x="12069" y="55"/>
                    <a:pt x="12676" y="162"/>
                  </a:cubicBezTo>
                  <a:lnTo>
                    <a:pt x="13144" y="-2494"/>
                  </a:lnTo>
                  <a:lnTo>
                    <a:pt x="16794" y="2718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02" name="_s471047"/>
            <p:cNvSpPr>
              <a:spLocks noTextEdit="1"/>
            </p:cNvSpPr>
            <p:nvPr/>
          </p:nvSpPr>
          <p:spPr>
            <a:xfrm rot="7200000">
              <a:off x="3712" y="1706"/>
              <a:ext cx="1578" cy="1578"/>
            </a:xfrm>
            <a:custGeom>
              <a:avLst/>
              <a:gdLst/>
              <a:ahLst/>
              <a:cxnLst>
                <a:cxn ang="270">
                  <a:pos x="8004" y="368"/>
                </a:cxn>
                <a:cxn ang="270">
                  <a:pos x="5014" y="3905"/>
                </a:cxn>
                <a:cxn ang="270">
                  <a:pos x="8936" y="3845"/>
                </a:cxn>
                <a:cxn ang="270">
                  <a:pos x="13144" y="-2494"/>
                </a:cxn>
                <a:cxn ang="270">
                  <a:pos x="16794" y="2718"/>
                </a:cxn>
                <a:cxn ang="270">
                  <a:pos x="11581" y="6368"/>
                </a:cxn>
              </a:cxnLst>
              <a:pathLst>
                <a:path w="21600" h="21600">
                  <a:moveTo>
                    <a:pt x="12050" y="3709"/>
                  </a:moveTo>
                  <a:cubicBezTo>
                    <a:pt x="11645" y="3637"/>
                    <a:pt x="11227" y="3600"/>
                    <a:pt x="10800" y="3600"/>
                  </a:cubicBezTo>
                  <a:cubicBezTo>
                    <a:pt x="9038" y="3600"/>
                    <a:pt x="7423" y="4233"/>
                    <a:pt x="6172" y="5284"/>
                  </a:cubicBezTo>
                  <a:lnTo>
                    <a:pt x="3857" y="2526"/>
                  </a:lnTo>
                  <a:cubicBezTo>
                    <a:pt x="5734" y="949"/>
                    <a:pt x="8156" y="-1"/>
                    <a:pt x="10799" y="-1"/>
                  </a:cubicBezTo>
                  <a:cubicBezTo>
                    <a:pt x="11440" y="-1"/>
                    <a:pt x="12069" y="55"/>
                    <a:pt x="12676" y="162"/>
                  </a:cubicBezTo>
                  <a:lnTo>
                    <a:pt x="13144" y="-2494"/>
                  </a:lnTo>
                  <a:lnTo>
                    <a:pt x="16794" y="2718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03" name="_s471048"/>
            <p:cNvSpPr>
              <a:spLocks noTextEdit="1"/>
            </p:cNvSpPr>
            <p:nvPr/>
          </p:nvSpPr>
          <p:spPr>
            <a:xfrm rot="-7200000">
              <a:off x="3282" y="1706"/>
              <a:ext cx="1578" cy="1578"/>
            </a:xfrm>
            <a:custGeom>
              <a:avLst/>
              <a:gdLst/>
              <a:ahLst/>
              <a:cxnLst>
                <a:cxn ang="270">
                  <a:pos x="8004" y="368"/>
                </a:cxn>
                <a:cxn ang="270">
                  <a:pos x="5014" y="3905"/>
                </a:cxn>
                <a:cxn ang="270">
                  <a:pos x="8936" y="3845"/>
                </a:cxn>
                <a:cxn ang="270">
                  <a:pos x="13144" y="-2494"/>
                </a:cxn>
                <a:cxn ang="270">
                  <a:pos x="16794" y="2718"/>
                </a:cxn>
                <a:cxn ang="270">
                  <a:pos x="11581" y="6368"/>
                </a:cxn>
              </a:cxnLst>
              <a:pathLst>
                <a:path w="21600" h="21600">
                  <a:moveTo>
                    <a:pt x="12050" y="3709"/>
                  </a:moveTo>
                  <a:cubicBezTo>
                    <a:pt x="11645" y="3637"/>
                    <a:pt x="11227" y="3600"/>
                    <a:pt x="10800" y="3600"/>
                  </a:cubicBezTo>
                  <a:cubicBezTo>
                    <a:pt x="9038" y="3600"/>
                    <a:pt x="7423" y="4233"/>
                    <a:pt x="6172" y="5284"/>
                  </a:cubicBezTo>
                  <a:lnTo>
                    <a:pt x="3857" y="2526"/>
                  </a:lnTo>
                  <a:cubicBezTo>
                    <a:pt x="5734" y="949"/>
                    <a:pt x="8156" y="-1"/>
                    <a:pt x="10799" y="-1"/>
                  </a:cubicBezTo>
                  <a:cubicBezTo>
                    <a:pt x="11440" y="-1"/>
                    <a:pt x="12069" y="55"/>
                    <a:pt x="12676" y="162"/>
                  </a:cubicBezTo>
                  <a:lnTo>
                    <a:pt x="13144" y="-2494"/>
                  </a:lnTo>
                  <a:lnTo>
                    <a:pt x="16794" y="2718"/>
                  </a:lnTo>
                  <a:lnTo>
                    <a:pt x="11581" y="6368"/>
                  </a:lnTo>
                  <a:lnTo>
                    <a:pt x="12050" y="3709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9704" name="_s471049"/>
            <p:cNvSpPr/>
            <p:nvPr/>
          </p:nvSpPr>
          <p:spPr>
            <a:xfrm>
              <a:off x="4719" y="1622"/>
              <a:ext cx="633" cy="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p>
              <a:pPr lvl="0" indent="0" algn="ctr"/>
              <a:r>
                <a:rPr lang="zh-CN" altLang="en-US" sz="26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教学的知识</a:t>
              </a:r>
              <a:endParaRPr lang="zh-CN" altLang="en-US" sz="2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lvl="0" indent="0" algn="ctr"/>
              <a:r>
                <a:rPr lang="zh-CN" altLang="en-US" sz="26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（</a:t>
              </a:r>
              <a:r>
                <a:rPr lang="zh-CN" altLang="en-US" sz="26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教案、学案</a:t>
              </a:r>
              <a:r>
                <a:rPr lang="zh-CN" altLang="en-US" sz="26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）</a:t>
              </a:r>
              <a:endParaRPr lang="zh-CN" altLang="en-US" sz="2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5" name="_s471050"/>
            <p:cNvSpPr/>
            <p:nvPr/>
          </p:nvSpPr>
          <p:spPr>
            <a:xfrm>
              <a:off x="3970" y="2920"/>
              <a:ext cx="633" cy="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p>
              <a:pPr lvl="0" indent="0" algn="ctr"/>
              <a:r>
                <a:rPr lang="zh-CN" altLang="en-US" sz="26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学生的知识</a:t>
              </a:r>
              <a:endParaRPr lang="zh-CN" altLang="en-US" sz="2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lvl="0" indent="0" algn="ctr"/>
              <a:r>
                <a:rPr lang="zh-CN" altLang="en-US" sz="26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（知识、能力</a:t>
              </a:r>
              <a:r>
                <a:rPr lang="zh-CN" altLang="en-US" sz="26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）</a:t>
              </a:r>
              <a:endParaRPr lang="zh-CN" altLang="en-US" sz="2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6" name="_s471051"/>
            <p:cNvSpPr/>
            <p:nvPr/>
          </p:nvSpPr>
          <p:spPr>
            <a:xfrm>
              <a:off x="3220" y="1622"/>
              <a:ext cx="633" cy="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p>
              <a:pPr lvl="0" indent="0" algn="ctr"/>
              <a:r>
                <a:rPr lang="zh-CN" altLang="en-US" sz="26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学科的知识</a:t>
              </a:r>
              <a:endParaRPr lang="zh-CN" altLang="en-US" sz="2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lvl="0" indent="0" algn="ctr"/>
              <a:r>
                <a:rPr lang="zh-CN" altLang="en-US" sz="26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（</a:t>
              </a:r>
              <a:r>
                <a:rPr lang="zh-CN" altLang="en-US" sz="26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教材内容</a:t>
              </a:r>
              <a:r>
                <a:rPr lang="zh-CN" altLang="en-US" sz="26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）</a:t>
              </a:r>
              <a:endParaRPr lang="zh-CN" altLang="en-US" sz="2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707" name="Diagram 12"/>
          <p:cNvGrpSpPr>
            <a:grpSpLocks noChangeAspect="1"/>
          </p:cNvGrpSpPr>
          <p:nvPr/>
        </p:nvGrpSpPr>
        <p:grpSpPr>
          <a:xfrm>
            <a:off x="2018030" y="3607435"/>
            <a:ext cx="4671060" cy="2308860"/>
            <a:chOff x="1598" y="1342"/>
            <a:chExt cx="2520" cy="1584"/>
          </a:xfrm>
        </p:grpSpPr>
        <p:sp>
          <p:nvSpPr>
            <p:cNvPr id="29708" name="AutoShape 13"/>
            <p:cNvSpPr>
              <a:spLocks noChangeAspect="1" noTextEdit="1"/>
            </p:cNvSpPr>
            <p:nvPr/>
          </p:nvSpPr>
          <p:spPr>
            <a:xfrm>
              <a:off x="1598" y="1342"/>
              <a:ext cx="2520" cy="15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09" name="_s471054"/>
            <p:cNvSpPr>
              <a:spLocks noTextEdit="1"/>
            </p:cNvSpPr>
            <p:nvPr/>
          </p:nvSpPr>
          <p:spPr>
            <a:xfrm>
              <a:off x="2561" y="1837"/>
              <a:ext cx="594" cy="594"/>
            </a:xfrm>
            <a:prstGeom prst="ellipse">
              <a:avLst/>
            </a:prstGeom>
            <a:solidFill>
              <a:srgbClr val="660066">
                <a:alpha val="50000"/>
              </a:srgbClr>
            </a:solidFill>
            <a:ln w="4670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710" name="_s471055"/>
            <p:cNvSpPr/>
            <p:nvPr/>
          </p:nvSpPr>
          <p:spPr>
            <a:xfrm>
              <a:off x="2561" y="1630"/>
              <a:ext cx="594" cy="1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ctr"/>
            <a:p>
              <a:pPr lvl="0" indent="0" algn="ctr"/>
              <a:r>
                <a:rPr lang="zh-CN" altLang="en-US" sz="1500" b="1" dirty="0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教师</a:t>
              </a:r>
              <a:r>
                <a:rPr lang="en-US" altLang="zh-CN" sz="1500" b="1">
                  <a:solidFill>
                    <a:srgbClr val="FF33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PCK</a:t>
              </a:r>
              <a:endParaRPr lang="en-US" altLang="zh-CN" sz="15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4000500" y="2633345"/>
            <a:ext cx="1602740" cy="3962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第一次转化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6087745" y="5370195"/>
            <a:ext cx="1501140" cy="3962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第二次转化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2055495" y="5370195"/>
            <a:ext cx="1341120" cy="3962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学生成长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4179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4179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charRg st="23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4179">
                                            <p:txEl>
                                              <p:charRg st="23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4179">
                                            <p:txEl>
                                              <p:charRg st="23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 bldLvl="0" animBg="1"/>
      <p:bldP spid="45073" grpId="0" bldLvl="0" animBg="1"/>
      <p:bldP spid="45074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9778" name="文本占位符 459777"/>
          <p:cNvSpPr>
            <a:spLocks noGrp="1"/>
          </p:cNvSpPr>
          <p:nvPr>
            <p:ph idx="1"/>
          </p:nvPr>
        </p:nvSpPr>
        <p:spPr>
          <a:xfrm>
            <a:off x="495300" y="312420"/>
            <a:ext cx="8153400" cy="3559810"/>
          </a:xfrm>
        </p:spPr>
        <p:txBody>
          <a:bodyPr/>
          <a:p>
            <a:pPr fontAlgn="base">
              <a:lnSpc>
                <a:spcPct val="90000"/>
              </a:lnSpc>
              <a:buFont typeface="Wingdings" panose="05000000000000000000" charset="0"/>
              <a:buChar char="Ø"/>
            </a:pPr>
            <a:r>
              <a:rPr lang="zh-CN" altLang="en-US" sz="2800" b="1" strike="noStrike" noProof="1" dirty="0">
                <a:solidFill>
                  <a:schemeClr val="bg1"/>
                </a:solidFill>
              </a:rPr>
              <a:t>教学技能优化：</a:t>
            </a:r>
            <a:endParaRPr lang="zh-CN" altLang="en-US" sz="2800" b="1" strike="noStrike" noProof="1" dirty="0">
              <a:solidFill>
                <a:schemeClr val="bg1"/>
              </a:solidFill>
            </a:endParaRPr>
          </a:p>
          <a:p>
            <a:pPr fontAlgn="base">
              <a:lnSpc>
                <a:spcPct val="90000"/>
              </a:lnSpc>
            </a:pPr>
            <a:r>
              <a:rPr lang="zh-CN" altLang="en-US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讲授：</a:t>
            </a:r>
            <a:r>
              <a:rPr lang="zh-CN" altLang="en-US" sz="2800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启发式，</a:t>
            </a:r>
            <a:r>
              <a:rPr lang="zh-CN" altLang="en-US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逻辑性，系统性，</a:t>
            </a:r>
            <a:r>
              <a:rPr lang="zh-CN" altLang="en-US" sz="2800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语言精确，内容正确、</a:t>
            </a:r>
            <a:r>
              <a:rPr lang="zh-CN" altLang="en-US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条理清楚，层次分明，重点突出，</a:t>
            </a:r>
            <a:r>
              <a:rPr lang="zh-CN" altLang="en-US" sz="2800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抑扬顿挫，生动有趣，深入浅出</a:t>
            </a:r>
            <a:r>
              <a:rPr lang="zh-CN" altLang="en-US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；</a:t>
            </a:r>
            <a:endParaRPr lang="zh-CN" altLang="en-US" sz="2800" strike="noStrike" noProof="1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 fontAlgn="base">
              <a:lnSpc>
                <a:spcPct val="90000"/>
              </a:lnSpc>
            </a:pPr>
            <a:r>
              <a:rPr lang="zh-CN" altLang="en-US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导入、新课、例题、习题</a:t>
            </a:r>
            <a:endParaRPr lang="zh-CN" altLang="en-US" sz="2800" strike="noStrike" noProof="1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 fontAlgn="base">
              <a:lnSpc>
                <a:spcPct val="90000"/>
              </a:lnSpc>
            </a:pPr>
            <a:r>
              <a:rPr lang="zh-CN" altLang="en-US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教育技术：</a:t>
            </a:r>
            <a:r>
              <a:rPr lang="zh-CN" altLang="en-US" sz="2800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导学案，</a:t>
            </a:r>
            <a:r>
              <a:rPr lang="en-US" altLang="zh-CN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PPT</a:t>
            </a:r>
            <a:r>
              <a:rPr lang="zh-CN" altLang="en-US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，微课等</a:t>
            </a:r>
            <a:endParaRPr lang="zh-CN" altLang="en-US" sz="2800" strike="noStrike" noProof="1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 fontAlgn="base">
              <a:lnSpc>
                <a:spcPct val="90000"/>
              </a:lnSpc>
            </a:pPr>
            <a:endParaRPr lang="zh-CN" altLang="en-US" sz="2800" b="1" strike="noStrike" noProof="1" dirty="0">
              <a:solidFill>
                <a:schemeClr val="bg1"/>
              </a:solidFill>
            </a:endParaRPr>
          </a:p>
          <a:p>
            <a:pPr fontAlgn="base">
              <a:lnSpc>
                <a:spcPct val="90000"/>
              </a:lnSpc>
            </a:pPr>
            <a:endParaRPr lang="zh-CN" altLang="en-US" sz="2800" b="1" strike="noStrike" noProof="1" dirty="0">
              <a:solidFill>
                <a:schemeClr val="bg1"/>
              </a:solidFill>
            </a:endParaRPr>
          </a:p>
        </p:txBody>
      </p:sp>
      <p:sp>
        <p:nvSpPr>
          <p:cNvPr id="476163" name="文本占位符 476162"/>
          <p:cNvSpPr>
            <a:spLocks noGrp="1"/>
          </p:cNvSpPr>
          <p:nvPr/>
        </p:nvSpPr>
        <p:spPr>
          <a:xfrm>
            <a:off x="495300" y="3206750"/>
            <a:ext cx="8382000" cy="307022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32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914400" indent="-3968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8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59205" indent="-34480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5280" indent="-346075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941830" indent="-336550" algn="l" defTabSz="913765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85000"/>
              <a:buFont typeface="Wingdings" panose="05000000000000000000" pitchFamily="2" charset="2"/>
              <a:buChar char="p"/>
              <a:defRPr sz="2400" kern="120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90000"/>
              </a:lnSpc>
              <a:buFont typeface="Wingdings" panose="05000000000000000000" charset="0"/>
              <a:buChar char="Ø"/>
            </a:pPr>
            <a:r>
              <a:rPr lang="zh-CN" altLang="en-US" strike="noStrike" noProof="1" dirty="0">
                <a:solidFill>
                  <a:schemeClr val="bg1"/>
                </a:solidFill>
              </a:rPr>
              <a:t>教学理论学习：</a:t>
            </a:r>
            <a:endParaRPr lang="zh-CN" altLang="en-US" strike="noStrike" noProof="1" dirty="0">
              <a:solidFill>
                <a:schemeClr val="bg1"/>
              </a:solidFill>
            </a:endParaRPr>
          </a:p>
          <a:p>
            <a:pPr fontAlgn="base">
              <a:lnSpc>
                <a:spcPct val="90000"/>
              </a:lnSpc>
            </a:pPr>
            <a:r>
              <a:rPr lang="en-US" altLang="zh-CN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CK</a:t>
            </a:r>
            <a:r>
              <a:rPr lang="zh-CN" altLang="en-US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：如</a:t>
            </a:r>
            <a:r>
              <a:rPr lang="en-US" altLang="zh-CN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《</a:t>
            </a:r>
            <a:r>
              <a:rPr lang="zh-CN" altLang="en-US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小学数学研究</a:t>
            </a:r>
            <a:r>
              <a:rPr lang="en-US" altLang="zh-CN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》</a:t>
            </a:r>
            <a:r>
              <a:rPr lang="zh-CN" altLang="en-US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、专题论文</a:t>
            </a:r>
            <a:endParaRPr lang="zh-CN" altLang="en-US" sz="2800" strike="noStrike" noProof="1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 fontAlgn="base">
              <a:lnSpc>
                <a:spcPct val="90000"/>
              </a:lnSpc>
            </a:pPr>
            <a:r>
              <a:rPr lang="en-US" altLang="zh-CN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PCK</a:t>
            </a:r>
            <a:r>
              <a:rPr lang="zh-CN" altLang="en-US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：</a:t>
            </a:r>
            <a:r>
              <a:rPr lang="en-US" altLang="zh-CN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《</a:t>
            </a:r>
            <a:r>
              <a:rPr lang="zh-CN" altLang="en-US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小学数学课程与教学论</a:t>
            </a:r>
            <a:r>
              <a:rPr lang="en-US" altLang="zh-CN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》《</a:t>
            </a:r>
            <a:r>
              <a:rPr lang="zh-CN" altLang="en-US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数学教育</a:t>
            </a:r>
            <a:r>
              <a:rPr lang="en-US" altLang="zh-CN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30</a:t>
            </a:r>
            <a:r>
              <a:rPr lang="zh-CN" altLang="en-US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年</a:t>
            </a:r>
            <a:r>
              <a:rPr lang="en-US" altLang="zh-CN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》《</a:t>
            </a:r>
            <a:r>
              <a:rPr lang="zh-CN" altLang="en-US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数学教学心理学</a:t>
            </a:r>
            <a:r>
              <a:rPr lang="en-US" altLang="zh-CN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》《</a:t>
            </a:r>
            <a:r>
              <a:rPr lang="zh-CN" altLang="en-US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数学课堂研究</a:t>
            </a:r>
            <a:r>
              <a:rPr lang="en-US" altLang="zh-CN" sz="2800" strike="noStrike" noProof="1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》</a:t>
            </a:r>
            <a:r>
              <a:rPr lang="zh-CN" altLang="en-US" sz="2800" strike="noStrike" noProof="1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《小学数学教学设计》</a:t>
            </a:r>
            <a:endParaRPr lang="zh-CN" altLang="en-US" sz="2800" strike="noStrike" noProof="1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 fontAlgn="base">
              <a:lnSpc>
                <a:spcPct val="90000"/>
              </a:lnSpc>
            </a:pPr>
            <a:r>
              <a:rPr lang="zh-CN" altLang="en-US" sz="2800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学习形式：与课例研究结合，点评和反思，链接式学习，或者讲座中结合讲解。</a:t>
            </a:r>
            <a:endParaRPr lang="zh-CN" altLang="en-US" sz="2800" strike="noStrike" noProof="1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9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9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9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1714" name="标题 371713"/>
          <p:cNvSpPr>
            <a:spLocks noGrp="1"/>
          </p:cNvSpPr>
          <p:nvPr>
            <p:ph type="title"/>
          </p:nvPr>
        </p:nvSpPr>
        <p:spPr>
          <a:xfrm>
            <a:off x="385445" y="304165"/>
            <a:ext cx="8229600" cy="552450"/>
          </a:xfrm>
        </p:spPr>
        <p:txBody>
          <a:bodyPr vert="horz" wrap="square" lIns="90488" tIns="44450" rIns="90488" bIns="44450" numCol="1" rtlCol="0" anchor="ctr" anchorCtr="0" compatLnSpc="1">
            <a:spAutoFit/>
          </a:bodyPr>
          <a:p>
            <a:pPr marL="571500" lvl="0" indent="-571500" algn="l" fontAlgn="base"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智趣数学科组 / 学校文化</a:t>
            </a:r>
            <a:endParaRPr lang="zh-CN" altLang="en-US" sz="32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371715" name="文本占位符 371714"/>
          <p:cNvSpPr>
            <a:spLocks noGrp="1"/>
          </p:cNvSpPr>
          <p:nvPr>
            <p:ph idx="1"/>
          </p:nvPr>
        </p:nvSpPr>
        <p:spPr>
          <a:xfrm>
            <a:off x="462280" y="1188720"/>
            <a:ext cx="8260715" cy="4276725"/>
          </a:xfrm>
          <a:ln>
            <a:solidFill>
              <a:srgbClr val="CC3300"/>
            </a:solidFill>
            <a:prstDash val="sysDot"/>
          </a:ln>
        </p:spPr>
        <p:txBody>
          <a:bodyPr wrap="square"/>
          <a:p>
            <a:pPr fontAlgn="base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学校文化：</a:t>
            </a:r>
            <a:r>
              <a:rPr lang="zh-CN" altLang="en-US" sz="2400" b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共享的信念、价值观</a:t>
            </a:r>
            <a:r>
              <a:rPr lang="en-US" altLang="zh-CN" sz="2400" b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+</a:t>
            </a:r>
            <a:r>
              <a:rPr lang="zh-CN" altLang="en-US" sz="2400" b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  <a:sym typeface="+mn-ea"/>
              </a:rPr>
              <a:t>行为方式。</a:t>
            </a:r>
            <a:r>
              <a:rPr lang="zh-CN" altLang="en-US" sz="2400" b="1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师生共享数学“智趣 ”的信念，在课堂，在课后，在生活中；</a:t>
            </a:r>
            <a:endParaRPr lang="zh-CN" altLang="en-US" sz="2400" b="1" strike="noStrike" noProof="1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 fontAlgn="base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800" b="1" strike="noStrike" noProof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课堂教学：</a:t>
            </a:r>
            <a:r>
              <a:rPr lang="zh-CN" altLang="en-US" sz="2800" b="1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教具、学具、内容、游戏、推理、逻辑、演绎；</a:t>
            </a:r>
            <a:endParaRPr lang="zh-CN" altLang="en-US" sz="2800" b="1" strike="noStrike" noProof="1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 fontAlgn="base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800" b="1" strike="noStrike" noProof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课后活动：</a:t>
            </a:r>
            <a:r>
              <a:rPr lang="zh-CN" altLang="en-US" sz="2800" b="1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严谨，精细，辩论，论证，计算生活费，打牌（斗地主），设计数学游戏；</a:t>
            </a:r>
            <a:endParaRPr lang="zh-CN" altLang="en-US" sz="2800" b="1" strike="noStrike" noProof="1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</a:endParaRPr>
          </a:p>
          <a:p>
            <a:pPr fontAlgn="base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2800" b="1" strike="noStrike" noProof="1" dirty="0">
                <a:solidFill>
                  <a:srgbClr val="FF0000"/>
                </a:solidFill>
                <a:latin typeface="新宋体" panose="02010609030101010101" charset="-122"/>
                <a:ea typeface="新宋体" panose="02010609030101010101" charset="-122"/>
              </a:rPr>
              <a:t>校园设施：</a:t>
            </a:r>
            <a:r>
              <a:rPr lang="zh-CN" altLang="en-US" sz="2800" b="1" strike="noStrike" noProof="1" dirty="0">
                <a:solidFill>
                  <a:schemeClr val="bg1"/>
                </a:solidFill>
                <a:latin typeface="新宋体" panose="02010609030101010101" charset="-122"/>
                <a:ea typeface="新宋体" panose="02010609030101010101" charset="-122"/>
              </a:rPr>
              <a:t>数学名人趣事，迷宫，七巧板，数学节，数学的公式，著名定律上墙；</a:t>
            </a:r>
            <a:endParaRPr lang="zh-CN" altLang="en-US" sz="2800" b="1" strike="noStrike" noProof="1" dirty="0">
              <a:solidFill>
                <a:schemeClr val="bg1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animBg="1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66947" name="内容占位符 466946"/>
          <p:cNvGraphicFramePr/>
          <p:nvPr>
            <p:ph idx="1"/>
          </p:nvPr>
        </p:nvGraphicFramePr>
        <p:xfrm>
          <a:off x="468313" y="909955"/>
          <a:ext cx="8229600" cy="5327650"/>
        </p:xfrm>
        <a:graphic>
          <a:graphicData uri="http://schemas.openxmlformats.org/drawingml/2006/table">
            <a:tbl>
              <a:tblPr/>
              <a:tblGrid>
                <a:gridCol w="685800"/>
                <a:gridCol w="754063"/>
                <a:gridCol w="287337"/>
                <a:gridCol w="331788"/>
                <a:gridCol w="377825"/>
                <a:gridCol w="307975"/>
                <a:gridCol w="301625"/>
                <a:gridCol w="384175"/>
                <a:gridCol w="327025"/>
                <a:gridCol w="358775"/>
                <a:gridCol w="354012"/>
                <a:gridCol w="328613"/>
                <a:gridCol w="382587"/>
                <a:gridCol w="303213"/>
                <a:gridCol w="306387"/>
                <a:gridCol w="381000"/>
                <a:gridCol w="330200"/>
                <a:gridCol w="355600"/>
                <a:gridCol w="258763"/>
                <a:gridCol w="427037"/>
                <a:gridCol w="382588"/>
                <a:gridCol w="303212"/>
              </a:tblGrid>
              <a:tr h="1169988">
                <a:tc rowSpan="6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学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生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学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习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水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平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层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次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</a:rPr>
                        <a:t>学科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600" b="1" dirty="0">
                          <a:solidFill>
                            <a:schemeClr val="bg1"/>
                          </a:solidFill>
                        </a:rPr>
                        <a:t>层次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 w="12700" cap="rnd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语文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数学 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英语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物理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化学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生物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政治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历史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地理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总计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1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altLang="zh-CN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07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1">
                          <a:solidFill>
                            <a:schemeClr val="bg1"/>
                          </a:solidFill>
                        </a:rPr>
                        <a:t>B</a:t>
                      </a:r>
                      <a:endParaRPr lang="en-US" altLang="zh-CN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07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1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altLang="zh-CN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9112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1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US" altLang="zh-CN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07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1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altLang="zh-CN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人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％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9113">
                <a:tc rowSpan="3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学科成绩差异状况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学科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成绩最好学科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成绩中等学科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成绩最差学科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19112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207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原因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5922" name="标题 465921"/>
          <p:cNvSpPr>
            <a:spLocks noGrp="1"/>
          </p:cNvSpPr>
          <p:nvPr/>
        </p:nvSpPr>
        <p:spPr>
          <a:xfrm>
            <a:off x="313690" y="201613"/>
            <a:ext cx="8229600" cy="550545"/>
          </a:xfrm>
          <a:prstGeom prst="rect">
            <a:avLst/>
          </a:prstGeom>
        </p:spPr>
        <p:txBody>
          <a:bodyPr vert="horz" wrap="square" lIns="90488" tIns="44450" rIns="90488" bIns="44450" numCol="1" rtlCol="0" anchor="ctr" anchorCtr="0" compatLnSpc="1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25" dirty="0">
                <a:ln w="3175">
                  <a:noFill/>
                </a:ln>
                <a:gradFill>
                  <a:gsLst>
                    <a:gs pos="0">
                      <a:schemeClr val="bg2"/>
                    </a:gs>
                    <a:gs pos="25000">
                      <a:schemeClr val="bg2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571500" lvl="0" indent="-571500" algn="l" fontAlgn="base"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管理与评价：学生学习质量分析规范</a:t>
            </a:r>
            <a:endParaRPr lang="zh-CN" altLang="en-US" sz="32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7970" name="标题 467969"/>
          <p:cNvSpPr>
            <a:spLocks noGrp="1"/>
          </p:cNvSpPr>
          <p:nvPr>
            <p:ph type="title"/>
          </p:nvPr>
        </p:nvSpPr>
        <p:spPr>
          <a:xfrm>
            <a:off x="228600" y="228918"/>
            <a:ext cx="8370888" cy="550545"/>
          </a:xfrm>
        </p:spPr>
        <p:txBody>
          <a:bodyPr vert="horz" wrap="square" lIns="90488" tIns="44450" rIns="90488" bIns="44450" numCol="1" rtlCol="0" anchor="ctr" anchorCtr="0" compatLnSpc="1">
            <a:spAutoFit/>
          </a:bodyPr>
          <a:p>
            <a:pPr marL="571500" lvl="0" indent="-571500" algn="l" fontAlgn="base">
              <a:buFont typeface="Wingdings" panose="05000000000000000000" charset="0"/>
              <a:buChar char="Ø"/>
            </a:pPr>
            <a:r>
              <a:rPr lang="zh-CN" altLang="en-US" sz="32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建立班级学习情况调查分析规范</a:t>
            </a:r>
            <a:endParaRPr lang="zh-CN" altLang="en-US" sz="3200" b="1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graphicFrame>
        <p:nvGraphicFramePr>
          <p:cNvPr id="467971" name="内容占位符 467970"/>
          <p:cNvGraphicFramePr/>
          <p:nvPr>
            <p:ph idx="1"/>
          </p:nvPr>
        </p:nvGraphicFramePr>
        <p:xfrm>
          <a:off x="323850" y="981710"/>
          <a:ext cx="8597265" cy="5177790"/>
        </p:xfrm>
        <a:graphic>
          <a:graphicData uri="http://schemas.openxmlformats.org/drawingml/2006/table">
            <a:tbl>
              <a:tblPr/>
              <a:tblGrid>
                <a:gridCol w="434340"/>
                <a:gridCol w="1041400"/>
                <a:gridCol w="608965"/>
                <a:gridCol w="434975"/>
                <a:gridCol w="1736090"/>
                <a:gridCol w="606425"/>
                <a:gridCol w="523240"/>
                <a:gridCol w="1374140"/>
                <a:gridCol w="274320"/>
                <a:gridCol w="347980"/>
                <a:gridCol w="955040"/>
                <a:gridCol w="260350"/>
              </a:tblGrid>
              <a:tr h="318135">
                <a:tc rowSpan="5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学习态度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目标动机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意志品质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</a:rPr>
                        <a:t>独立</a:t>
                      </a:r>
                      <a:r>
                        <a:rPr lang="en-US" altLang="zh-CN" sz="1400" b="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</a:rPr>
                        <a:t>依从</a:t>
                      </a:r>
                      <a:endParaRPr lang="zh-CN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记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忆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特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点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形象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逻辑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兴趣爱好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文科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75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刻苦程度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</a:rPr>
                        <a:t>果断</a:t>
                      </a:r>
                      <a:r>
                        <a:rPr lang="en-US" altLang="zh-CN" sz="1400" b="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</a:rPr>
                        <a:t>忧柔</a:t>
                      </a:r>
                      <a:endParaRPr lang="zh-CN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短时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长时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理科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4226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钻研精神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</a:rPr>
                        <a:t>坚韧</a:t>
                      </a:r>
                      <a:r>
                        <a:rPr lang="en-US" altLang="zh-CN" sz="1400" b="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</a:rPr>
                        <a:t>薄弱</a:t>
                      </a:r>
                      <a:endParaRPr lang="zh-CN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机械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意义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艺术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75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稳定状况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</a:rPr>
                        <a:t>自制</a:t>
                      </a:r>
                      <a:r>
                        <a:rPr lang="en-US" altLang="zh-CN" sz="1400" b="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</a:rPr>
                        <a:t>冲动</a:t>
                      </a:r>
                      <a:endParaRPr lang="zh-CN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保持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遗忘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体育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813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再认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再现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科技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33375">
                <a:tc rowSpan="5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学习习惯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自觉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被动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性格特征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理智</a:t>
                      </a:r>
                      <a:r>
                        <a:rPr lang="en-US" altLang="zh-CN" sz="1400" b="0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情意</a:t>
                      </a:r>
                      <a:r>
                        <a:rPr lang="en-US" altLang="zh-CN" sz="1400" b="0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意志</a:t>
                      </a:r>
                      <a:endParaRPr lang="zh-CN" altLang="en-US" sz="1400" b="0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思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维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特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点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动作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形象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抽象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学科状况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最优学科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5496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认真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马虎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独立</a:t>
                      </a:r>
                      <a:r>
                        <a:rPr lang="en-US" altLang="zh-CN" sz="1400" b="0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顺从</a:t>
                      </a:r>
                      <a:r>
                        <a:rPr lang="en-US" altLang="zh-CN" sz="1400" b="0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反抗</a:t>
                      </a:r>
                      <a:endParaRPr lang="zh-CN" altLang="en-US" sz="1400" b="0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求同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求异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较好学科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813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细致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粗心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自尊</a:t>
                      </a:r>
                      <a:r>
                        <a:rPr lang="en-US" altLang="zh-CN" sz="1400" b="0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自卑</a:t>
                      </a:r>
                      <a:r>
                        <a:rPr lang="en-US" altLang="zh-CN" sz="1400" b="0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自弃</a:t>
                      </a:r>
                      <a:endParaRPr lang="zh-CN" altLang="en-US" sz="1400" b="0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再造性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创造性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一般学科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75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有序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无序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内倾性</a:t>
                      </a:r>
                      <a:r>
                        <a:rPr lang="en-US" altLang="zh-CN" sz="1400" b="0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外倾性</a:t>
                      </a:r>
                      <a:endParaRPr lang="zh-CN" altLang="en-US" sz="1400" b="0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想象力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困难学科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3718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自信</a:t>
                      </a:r>
                      <a:r>
                        <a:rPr lang="en-US" altLang="zh-CN" sz="1400" b="0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乐观</a:t>
                      </a:r>
                      <a:r>
                        <a:rPr lang="en-US" altLang="zh-CN" sz="1400" b="0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悲观</a:t>
                      </a:r>
                      <a:endParaRPr lang="zh-CN" altLang="en-US" sz="1400" b="0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75920">
                <a:tc rowSpan="5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学习方法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预习方法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注意品质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注意的广度</a:t>
                      </a:r>
                      <a:endParaRPr lang="zh-CN" altLang="en-US" sz="1400" b="0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分析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综合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800" b="1" dirty="0">
                        <a:solidFill>
                          <a:srgbClr val="FF0000"/>
                        </a:solidFill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800" b="1" dirty="0">
                          <a:solidFill>
                            <a:srgbClr val="FF0000"/>
                          </a:solidFill>
                        </a:rPr>
                        <a:t>特长优势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语言表达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813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听课方法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注意的稳定</a:t>
                      </a:r>
                      <a:endParaRPr lang="zh-CN" altLang="en-US" sz="1400" b="0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比较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分类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文字表达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750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作业方法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注意的分配</a:t>
                      </a:r>
                      <a:endParaRPr lang="zh-CN" altLang="en-US" sz="1400" b="0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抽象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概括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组织能力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3972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复习方法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0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注意的转移</a:t>
                      </a:r>
                      <a:endParaRPr lang="zh-CN" altLang="en-US" sz="1400" b="0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具体化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系统化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动手技能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5181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自学方法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宋体" panose="02010600030101010101" pitchFamily="2" charset="-122"/>
                        </a:rPr>
                        <a:t>人际交往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宋体" panose="0201060003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buFont typeface="Tahoma" panose="020B0604030504040204" pitchFamily="34" charset="0"/>
                        <a:defRPr sz="24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2pPr>
                      <a:lvl3pPr marL="1143000" lvl="2" indent="-228600">
                        <a:buClr>
                          <a:schemeClr val="hlink"/>
                        </a:buClr>
                        <a:buSzPct val="120000"/>
                        <a:defRPr sz="20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3pPr>
                      <a:lvl4pPr marL="1600200" lvl="3" indent="-228600">
                        <a:buFont typeface="Tahoma" panose="020B0604030504040204" pitchFamily="34" charset="0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4pPr>
                      <a:lvl5pPr marL="2057400" lvl="4" indent="-228600"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800" kern="1200">
                          <a:effectLst>
                            <a:outerShdw blurRad="38100" dist="38100" dir="2700000">
                              <a:srgbClr val="000000"/>
                            </a:outerShdw>
                          </a:effectLst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altLang="zh-CN" sz="1400" b="1" dirty="0"/>
                    </a:p>
                    <a:p>
                      <a:pPr marL="0" lvl="0" indent="0">
                        <a:buNone/>
                      </a:pPr>
                      <a:endParaRPr lang="en-US" altLang="zh-CN" sz="14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8994" name="标题 468993"/>
          <p:cNvSpPr>
            <a:spLocks noGrp="1"/>
          </p:cNvSpPr>
          <p:nvPr>
            <p:ph type="title"/>
          </p:nvPr>
        </p:nvSpPr>
        <p:spPr>
          <a:xfrm>
            <a:off x="539750" y="296228"/>
            <a:ext cx="8229600" cy="550545"/>
          </a:xfrm>
        </p:spPr>
        <p:txBody>
          <a:bodyPr vert="horz" wrap="square" lIns="90488" tIns="44450" rIns="90488" bIns="44450" numCol="1" rtlCol="0" anchor="ctr" anchorCtr="0" compatLnSpc="1">
            <a:spAutoFit/>
          </a:bodyPr>
          <a:p>
            <a:pPr marL="571500" lvl="0" indent="-571500" algn="l" fontAlgn="base">
              <a:buFont typeface="Wingdings" panose="05000000000000000000" charset="0"/>
              <a:buChar char="Ø"/>
            </a:pPr>
            <a:r>
              <a:rPr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学生学习目的与学习方法调查问卷</a:t>
            </a:r>
            <a:endParaRPr altLang="en-US" sz="3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468995" name="文本占位符 468994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448300"/>
          </a:xfrm>
        </p:spPr>
        <p:txBody>
          <a:bodyPr/>
          <a:p>
            <a:pPr fontAlgn="base">
              <a:lnSpc>
                <a:spcPct val="80000"/>
              </a:lnSpc>
            </a:pPr>
            <a:r>
              <a:rPr lang="en-US" altLang="zh-CN" sz="1800" b="1" strike="noStrike" kern="1200" noProof="1" dirty="0">
                <a:solidFill>
                  <a:schemeClr val="bg1"/>
                </a:solidFill>
              </a:rPr>
              <a:t>1</a:t>
            </a:r>
            <a:r>
              <a:rPr lang="zh-CN" altLang="en-US" sz="1800" b="1" strike="noStrike" kern="1200" noProof="1" dirty="0">
                <a:solidFill>
                  <a:schemeClr val="bg1"/>
                </a:solidFill>
              </a:rPr>
              <a:t>、关于学习目的</a:t>
            </a:r>
            <a:endParaRPr lang="zh-CN" altLang="en-US" sz="18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A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父母要我好好学习，学习不好要骂我。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B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父母期望很高，我不能让父母失望。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C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学习不好成绩差，感到很没有面子。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D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认真学习成绩好，会得到老师表扬。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E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我喜欢学习，学习能增长知识才干。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endParaRPr lang="en-US" altLang="zh-CN" sz="1200" b="1" strike="noStrike" kern="1200" noProof="1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800" b="1" strike="noStrike" kern="1200" noProof="1" dirty="0">
                <a:solidFill>
                  <a:schemeClr val="bg1"/>
                </a:solidFill>
              </a:rPr>
              <a:t>2</a:t>
            </a:r>
            <a:r>
              <a:rPr lang="zh-CN" altLang="en-US" sz="1800" b="1" strike="noStrike" kern="1200" noProof="1" dirty="0">
                <a:solidFill>
                  <a:schemeClr val="bg1"/>
                </a:solidFill>
              </a:rPr>
              <a:t>、关于刻苦程度</a:t>
            </a:r>
            <a:endParaRPr lang="zh-CN" altLang="en-US" sz="18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A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我觉得学习很苦，经常想放弃学习。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B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学习压力大时，我有时会马虎。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C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我觉得学习虽苦，但是能增长知识。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D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我觉得学习不苦，因为获得知识很快乐。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E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我喜欢学习有难度，可以得到更大提高。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endParaRPr lang="en-US" altLang="zh-CN" sz="1200" b="1" strike="noStrike" kern="1200" noProof="1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800" b="1" strike="noStrike" kern="1200" noProof="1" dirty="0">
                <a:solidFill>
                  <a:schemeClr val="bg1"/>
                </a:solidFill>
              </a:rPr>
              <a:t>3</a:t>
            </a:r>
            <a:r>
              <a:rPr lang="zh-CN" altLang="en-US" sz="1800" b="1" strike="noStrike" kern="1200" noProof="1" dirty="0">
                <a:solidFill>
                  <a:schemeClr val="bg1"/>
                </a:solidFill>
              </a:rPr>
              <a:t>、关于钻研精神</a:t>
            </a:r>
            <a:endParaRPr lang="zh-CN" altLang="en-US" sz="18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A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上课听不懂时，我就不想学习了。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B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作业做不出时，我常常去问同学。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C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遇到不懂的内容，我会问老师或同学。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D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遇到不懂的内容，我会反复思考。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E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遇到不会做的题目，我会查资料找答案。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endParaRPr lang="en-US" altLang="zh-CN" sz="1200" b="1" strike="noStrike" kern="1200" noProof="1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800" b="1" strike="noStrike" kern="1200" noProof="1" dirty="0">
                <a:solidFill>
                  <a:schemeClr val="bg1"/>
                </a:solidFill>
              </a:rPr>
              <a:t>4</a:t>
            </a:r>
            <a:r>
              <a:rPr lang="zh-CN" altLang="en-US" sz="1800" b="1" strike="noStrike" kern="1200" noProof="1" dirty="0">
                <a:solidFill>
                  <a:schemeClr val="bg1"/>
                </a:solidFill>
              </a:rPr>
              <a:t>、关于学习情绪</a:t>
            </a:r>
            <a:endParaRPr lang="zh-CN" altLang="en-US" sz="18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A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如果学习成绩下降，我就会失去信心。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B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不管学习成绩好坏，我都无所谓。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C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如果学习成绩提高，我会更有信心。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D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即使学习成绩下降，对我没有影响。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E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如果学习成绩下降，我会主动寻找原因。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endParaRPr lang="en-US" altLang="zh-CN" sz="1000" b="1" strike="noStrike" kern="1200" noProof="1">
              <a:solidFill>
                <a:schemeClr val="bg1"/>
              </a:solidFill>
            </a:endParaRPr>
          </a:p>
        </p:txBody>
      </p:sp>
      <p:sp>
        <p:nvSpPr>
          <p:cNvPr id="468996" name="文本占位符 468995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539740"/>
          </a:xfrm>
        </p:spPr>
        <p:txBody>
          <a:bodyPr/>
          <a:p>
            <a:pPr fontAlgn="base">
              <a:lnSpc>
                <a:spcPct val="80000"/>
              </a:lnSpc>
            </a:pPr>
            <a:r>
              <a:rPr lang="en-US" altLang="zh-CN" sz="1800" b="1" strike="noStrike" kern="1200" noProof="1" dirty="0">
                <a:solidFill>
                  <a:schemeClr val="bg1"/>
                </a:solidFill>
              </a:rPr>
              <a:t>5</a:t>
            </a:r>
            <a:r>
              <a:rPr lang="zh-CN" altLang="en-US" sz="1800" b="1" strike="noStrike" kern="1200" noProof="1" dirty="0">
                <a:solidFill>
                  <a:schemeClr val="bg1"/>
                </a:solidFill>
              </a:rPr>
              <a:t>、关于预习方法</a:t>
            </a:r>
            <a:endParaRPr lang="zh-CN" altLang="en-US" sz="18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A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我认为预习没有用，是浪费时间。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B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我想预习，但是没有时间预习。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C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我想预习，但是不知怎么预习。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D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我有时预习，主要是读读课本。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E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我经常预习，并认真做预习笔记。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endParaRPr lang="en-US" altLang="zh-CN" sz="1200" b="1" strike="noStrike" kern="1200" noProof="1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800" b="1" strike="noStrike" kern="1200" noProof="1" dirty="0">
                <a:solidFill>
                  <a:schemeClr val="bg1"/>
                </a:solidFill>
              </a:rPr>
              <a:t>6</a:t>
            </a:r>
            <a:r>
              <a:rPr lang="zh-CN" altLang="en-US" sz="1800" b="1" strike="noStrike" kern="1200" noProof="1" dirty="0">
                <a:solidFill>
                  <a:schemeClr val="bg1"/>
                </a:solidFill>
              </a:rPr>
              <a:t>、关于听课方法</a:t>
            </a:r>
            <a:endParaRPr lang="zh-CN" altLang="en-US" sz="18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A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上课时，我只注意听老师说的趣事。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B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上课时，我把老师说的都记下来。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C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上课时，我主要听老师讲例题。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D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上课时，我主要听老师怎么分析问题。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E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上课时，我会把前后问题联系起来思考。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endParaRPr lang="en-US" altLang="zh-CN" sz="18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800" b="1" strike="noStrike" kern="1200" noProof="1" dirty="0">
                <a:solidFill>
                  <a:schemeClr val="bg1"/>
                </a:solidFill>
              </a:rPr>
              <a:t>7</a:t>
            </a:r>
            <a:r>
              <a:rPr lang="zh-CN" altLang="en-US" sz="1800" b="1" strike="noStrike" kern="1200" noProof="1" dirty="0">
                <a:solidFill>
                  <a:schemeClr val="bg1"/>
                </a:solidFill>
              </a:rPr>
              <a:t>、关于家庭作业</a:t>
            </a:r>
            <a:endParaRPr lang="zh-CN" altLang="en-US" sz="18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A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我做作业前，从不看书复习。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B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我做作业时，有不会做的题目就问同学。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C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我做作业时，不会做的题目就不做，明天问同学。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D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我做作业时，有不会做的题目，我会去看书。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E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我做作业时，先看书复习，再做作业。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endParaRPr lang="en-US" altLang="zh-CN" sz="1200" b="1" strike="noStrike" kern="1200" noProof="1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800" b="1" strike="noStrike" kern="1200" noProof="1" dirty="0">
                <a:solidFill>
                  <a:schemeClr val="bg1"/>
                </a:solidFill>
              </a:rPr>
              <a:t>8</a:t>
            </a:r>
            <a:r>
              <a:rPr lang="zh-CN" altLang="en-US" sz="1800" b="1" strike="noStrike" kern="1200" noProof="1" dirty="0">
                <a:solidFill>
                  <a:schemeClr val="bg1"/>
                </a:solidFill>
              </a:rPr>
              <a:t>、关于复习方法</a:t>
            </a:r>
            <a:endParaRPr lang="zh-CN" altLang="en-US" sz="18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A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平时，我从来不复习功课。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B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平时，我只有在不会做作业时才复习。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C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我每过一段时间，会复习学过的内容。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D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我每天都把学过的内容复习一遍。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r>
              <a:rPr lang="en-US" altLang="zh-CN" sz="1200" b="1" strike="noStrike" kern="1200" noProof="1" dirty="0">
                <a:solidFill>
                  <a:schemeClr val="bg1"/>
                </a:solidFill>
              </a:rPr>
              <a:t>E </a:t>
            </a:r>
            <a:r>
              <a:rPr lang="zh-CN" altLang="en-US" sz="1200" b="1" strike="noStrike" kern="1200" noProof="1" dirty="0">
                <a:solidFill>
                  <a:schemeClr val="bg1"/>
                </a:solidFill>
              </a:rPr>
              <a:t>我每过一段时间，会整理归纳学过的知识。</a:t>
            </a:r>
            <a:endParaRPr lang="zh-CN" altLang="en-US" sz="1200" b="1" strike="noStrike" kern="1200" noProof="1" dirty="0">
              <a:solidFill>
                <a:schemeClr val="bg1"/>
              </a:solidFill>
            </a:endParaRPr>
          </a:p>
          <a:p>
            <a:pPr fontAlgn="base">
              <a:lnSpc>
                <a:spcPct val="80000"/>
              </a:lnSpc>
            </a:pPr>
            <a:endParaRPr lang="en-US" altLang="zh-CN" sz="1000" strike="noStrike" kern="1200" noProof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标题 921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dirty="0"/>
          </a:p>
        </p:txBody>
      </p:sp>
      <p:sp>
        <p:nvSpPr>
          <p:cNvPr id="9219" name="文本占位符 921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dirty="0"/>
          </a:p>
        </p:txBody>
      </p:sp>
      <p:pic>
        <p:nvPicPr>
          <p:cNvPr id="9221" name="图片 9220" descr="10145321_9963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065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rcRect/>
          <a:stretch>
            <a:fillRect/>
          </a:stretch>
        </p:blipFill>
        <p:spPr>
          <a:xfrm>
            <a:off x="6283325" y="236220"/>
            <a:ext cx="2657475" cy="1968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rcRect/>
          <a:stretch>
            <a:fillRect/>
          </a:stretch>
        </p:blipFill>
        <p:spPr>
          <a:xfrm>
            <a:off x="6313805" y="2576195"/>
            <a:ext cx="2626995" cy="2162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/>
                </a14:imgProps>
              </a:ext>
            </a:extLst>
          </a:blip>
          <a:srcRect/>
          <a:stretch>
            <a:fillRect/>
          </a:stretch>
        </p:blipFill>
        <p:spPr>
          <a:xfrm>
            <a:off x="6268085" y="4996180"/>
            <a:ext cx="2626995" cy="1733550"/>
          </a:xfrm>
          <a:prstGeom prst="rect">
            <a:avLst/>
          </a:prstGeom>
        </p:spPr>
      </p:pic>
      <p:sp>
        <p:nvSpPr>
          <p:cNvPr id="227" name=" 227"/>
          <p:cNvSpPr/>
          <p:nvPr/>
        </p:nvSpPr>
        <p:spPr>
          <a:xfrm>
            <a:off x="3959860" y="2204720"/>
            <a:ext cx="2323465" cy="1652905"/>
          </a:xfrm>
          <a:prstGeom prst="wedgeEllipseCallout">
            <a:avLst>
              <a:gd name="adj1" fmla="val -25046"/>
              <a:gd name="adj2" fmla="val 65698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32505" y="2576195"/>
            <a:ext cx="2984500" cy="944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“教师辛苦，     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sym typeface="+mn-ea"/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 学生痛苦”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 </a:t>
            </a:r>
            <a:endParaRPr lang="zh-CN" altLang="en-US" sz="2800" b="1" dirty="0">
              <a:solidFill>
                <a:schemeClr val="bg1"/>
              </a:solidFill>
              <a:latin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02360"/>
            <a:ext cx="8229600" cy="6055360"/>
          </a:xfrm>
        </p:spPr>
        <p:txBody>
          <a:bodyPr wrap="square"/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bg1"/>
                </a:solidFill>
                <a:sym typeface="+mn-ea"/>
              </a:rPr>
              <a:t>张同柏. 认知负荷理论观照下的“教学案与多媒体合一”教学模式[J]. </a:t>
            </a:r>
            <a:r>
              <a:rPr altLang="en-US">
                <a:solidFill>
                  <a:schemeClr val="bg1"/>
                </a:solidFill>
                <a:sym typeface="+mn-ea"/>
              </a:rPr>
              <a:t>教育理论与实践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,2015.6</a:t>
            </a:r>
            <a:endParaRPr lang="en-US" altLang="zh-CN">
              <a:solidFill>
                <a:schemeClr val="bg1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bg1"/>
                </a:solidFill>
                <a:sym typeface="+mn-ea"/>
              </a:rPr>
              <a:t>张同柏. </a:t>
            </a:r>
            <a:r>
              <a:rPr altLang="en-US">
                <a:solidFill>
                  <a:schemeClr val="bg1"/>
                </a:solidFill>
                <a:sym typeface="+mn-ea"/>
              </a:rPr>
              <a:t>有效教学的课例研究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--</a:t>
            </a:r>
            <a:r>
              <a:rPr altLang="en-US">
                <a:solidFill>
                  <a:schemeClr val="bg1"/>
                </a:solidFill>
                <a:sym typeface="+mn-ea"/>
              </a:rPr>
              <a:t>以初中物理为例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[D]. </a:t>
            </a:r>
            <a:r>
              <a:rPr altLang="en-US">
                <a:solidFill>
                  <a:schemeClr val="bg1"/>
                </a:solidFill>
                <a:sym typeface="+mn-ea"/>
              </a:rPr>
              <a:t>江西师范大学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,2010.6</a:t>
            </a:r>
            <a:endParaRPr lang="en-US" altLang="zh-CN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</a:rPr>
              <a:t>何兴会</a:t>
            </a:r>
            <a:r>
              <a:rPr lang="en-US" altLang="zh-CN">
                <a:solidFill>
                  <a:schemeClr val="bg1"/>
                </a:solidFill>
              </a:rPr>
              <a:t>. </a:t>
            </a:r>
            <a:r>
              <a:rPr lang="zh-CN" altLang="en-US">
                <a:solidFill>
                  <a:schemeClr val="bg1"/>
                </a:solidFill>
              </a:rPr>
              <a:t>初中物理教学中导学案与多媒体教学的整合研究</a:t>
            </a:r>
            <a:r>
              <a:rPr lang="en-US" altLang="zh-CN">
                <a:solidFill>
                  <a:schemeClr val="bg1"/>
                </a:solidFill>
              </a:rPr>
              <a:t>[D]. </a:t>
            </a:r>
            <a:r>
              <a:rPr lang="zh-CN" altLang="en-US">
                <a:solidFill>
                  <a:schemeClr val="bg1"/>
                </a:solidFill>
              </a:rPr>
              <a:t>贵州师范大学</a:t>
            </a:r>
            <a:r>
              <a:rPr lang="en-US" altLang="zh-CN">
                <a:solidFill>
                  <a:schemeClr val="bg1"/>
                </a:solidFill>
              </a:rPr>
              <a:t>,2016.6</a:t>
            </a:r>
            <a:endParaRPr lang="en-US" altLang="zh-CN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bg1"/>
                </a:solidFill>
                <a:sym typeface="+mn-ea"/>
              </a:rPr>
              <a:t>张明雪. </a:t>
            </a:r>
            <a:r>
              <a:rPr lang="en-US" altLang="zh-CN">
                <a:solidFill>
                  <a:schemeClr val="bg1"/>
                </a:solidFill>
              </a:rPr>
              <a:t>导学案与微课融合下的高中物理教学模式研究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[D]. </a:t>
            </a:r>
            <a:r>
              <a:rPr altLang="zh-CN">
                <a:solidFill>
                  <a:schemeClr val="bg1"/>
                </a:solidFill>
                <a:sym typeface="+mn-ea"/>
              </a:rPr>
              <a:t>河南</a:t>
            </a:r>
            <a:r>
              <a:rPr altLang="en-US">
                <a:solidFill>
                  <a:schemeClr val="bg1"/>
                </a:solidFill>
                <a:sym typeface="+mn-ea"/>
              </a:rPr>
              <a:t>师范大学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,2015.6</a:t>
            </a:r>
            <a:endParaRPr lang="en-US" altLang="zh-CN">
              <a:solidFill>
                <a:schemeClr val="bg1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>
                <a:solidFill>
                  <a:schemeClr val="bg1"/>
                </a:solidFill>
                <a:sym typeface="+mn-ea"/>
              </a:rPr>
              <a:t>刘楠. </a:t>
            </a:r>
            <a:r>
              <a:rPr lang="en-US" altLang="zh-CN">
                <a:solidFill>
                  <a:schemeClr val="bg1"/>
                </a:solidFill>
              </a:rPr>
              <a:t>初中化学“微视频+导学案“翻转课堂教学模式的应用探究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[D]. </a:t>
            </a:r>
            <a:r>
              <a:rPr altLang="en-US">
                <a:solidFill>
                  <a:schemeClr val="bg1"/>
                </a:solidFill>
                <a:sym typeface="+mn-ea"/>
              </a:rPr>
              <a:t>内蒙古师范大学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,2016.6</a:t>
            </a:r>
            <a:endParaRPr lang="en-US" altLang="zh-CN">
              <a:solidFill>
                <a:schemeClr val="bg1"/>
              </a:solidFill>
              <a:sym typeface="+mn-ea"/>
            </a:endParaRPr>
          </a:p>
          <a:p>
            <a:pPr>
              <a:lnSpc>
                <a:spcPct val="120000"/>
              </a:lnSpc>
            </a:pPr>
            <a:endParaRPr lang="en-US" altLang="zh-CN">
              <a:solidFill>
                <a:schemeClr val="bg1"/>
              </a:solidFill>
            </a:endParaRPr>
          </a:p>
        </p:txBody>
      </p:sp>
      <p:sp>
        <p:nvSpPr>
          <p:cNvPr id="468994" name="标题 468993"/>
          <p:cNvSpPr>
            <a:spLocks noGrp="1"/>
          </p:cNvSpPr>
          <p:nvPr>
            <p:ph type="title"/>
          </p:nvPr>
        </p:nvSpPr>
        <p:spPr>
          <a:xfrm>
            <a:off x="539750" y="304166"/>
            <a:ext cx="8229600" cy="534670"/>
          </a:xfrm>
        </p:spPr>
        <p:txBody>
          <a:bodyPr vert="horz" wrap="square" lIns="90488" tIns="44450" rIns="90488" bIns="44450" numCol="1" rtlCol="0" anchor="ctr" anchorCtr="0" compatLnSpc="1">
            <a:spAutoFit/>
          </a:bodyPr>
          <a:p>
            <a:pPr marL="0" lvl="0" indent="0" algn="l" fontAlgn="base">
              <a:buFont typeface="Wingdings" panose="05000000000000000000" charset="0"/>
            </a:pPr>
            <a:r>
              <a:rPr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参考资料：</a:t>
            </a:r>
            <a:endParaRPr altLang="zh-CN" sz="3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80" name="矩形 50179"/>
          <p:cNvSpPr/>
          <p:nvPr/>
        </p:nvSpPr>
        <p:spPr>
          <a:xfrm>
            <a:off x="433070" y="3339465"/>
            <a:ext cx="8305800" cy="33832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/>
            <a:r>
              <a:rPr lang="zh-CN" altLang="en-US" sz="36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水无常形  因形而异         </a:t>
            </a:r>
            <a:endParaRPr lang="zh-CN" altLang="en-US" sz="36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课无定式  因式而变</a:t>
            </a:r>
            <a:endParaRPr lang="zh-CN" altLang="en-US" sz="36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适合自己的，才是最好的</a:t>
            </a:r>
            <a:r>
              <a:rPr lang="en-US" altLang="zh-CN" sz="36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——</a:t>
            </a:r>
            <a:r>
              <a:rPr lang="zh-CN" altLang="en-US" sz="36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坚定走自己的课改之路</a:t>
            </a:r>
            <a:endParaRPr lang="zh-CN" altLang="en-US" sz="36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lvl="0"/>
            <a:r>
              <a:rPr lang="zh-CN" altLang="en-US" sz="3600" b="1" dirty="0">
                <a:solidFill>
                  <a:schemeClr val="bg1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安于优秀是最大的敌人，唯一的办法是追求卓越</a:t>
            </a:r>
            <a:endParaRPr lang="zh-CN" altLang="en-US" sz="3600" b="1" dirty="0">
              <a:solidFill>
                <a:schemeClr val="bg1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1117" b="12180"/>
          <a:stretch>
            <a:fillRect/>
          </a:stretch>
        </p:blipFill>
        <p:spPr>
          <a:xfrm>
            <a:off x="-635" y="29210"/>
            <a:ext cx="9166225" cy="32213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7658" y="360680"/>
            <a:ext cx="2592387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/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特别提醒：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3550" y="190500"/>
            <a:ext cx="4967605" cy="3444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base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+mn-ea"/>
                <a:sym typeface="+mn-ea"/>
              </a:rPr>
              <a:t>感 谢 倾 听！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charset="-122"/>
              <a:ea typeface="新宋体" panose="02010609030101010101" charset="-122"/>
              <a:cs typeface="+mn-ea"/>
              <a:sym typeface="+mn-ea"/>
            </a:endParaRPr>
          </a:p>
          <a:p>
            <a:pPr lvl="0" algn="l" fontAlgn="base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+mn-ea"/>
                <a:sym typeface="+mn-ea"/>
              </a:rPr>
              <a:t>欢 迎 交 流！</a:t>
            </a:r>
            <a:endParaRPr lang="zh-CN" altLang="en-US" sz="44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charset="-122"/>
              <a:ea typeface="新宋体" panose="02010609030101010101" charset="-122"/>
              <a:cs typeface="+mn-ea"/>
              <a:sym typeface="+mn-ea"/>
            </a:endParaRPr>
          </a:p>
          <a:p>
            <a:pPr lvl="0" algn="l" fontAlgn="base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+mn-ea"/>
                <a:sym typeface="+mn-ea"/>
              </a:rPr>
              <a:t>工 作 顺 利！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charset="-122"/>
              <a:ea typeface="新宋体" panose="02010609030101010101" charset="-122"/>
              <a:cs typeface="+mn-ea"/>
              <a:sym typeface="+mn-ea"/>
            </a:endParaRPr>
          </a:p>
          <a:p>
            <a:pPr lvl="0" algn="l" fontAlgn="base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新宋体" panose="02010609030101010101" charset="-122"/>
                <a:ea typeface="新宋体" panose="02010609030101010101" charset="-122"/>
                <a:cs typeface="+mn-ea"/>
                <a:sym typeface="+mn-ea"/>
              </a:rPr>
              <a:t>生 活 愉 快！</a:t>
            </a:r>
            <a:endParaRPr lang="zh-CN" altLang="en-US" sz="4400" b="1" strike="noStrike" noProof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charset="-122"/>
              <a:ea typeface="新宋体" panose="02010609030101010101" charset="-122"/>
              <a:cs typeface="+mn-ea"/>
              <a:sym typeface="+mn-ea"/>
            </a:endParaRPr>
          </a:p>
          <a:p>
            <a:pPr lvl="0" algn="l" fontAlgn="base"/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新宋体" panose="02010609030101010101" charset="-122"/>
              <a:ea typeface="新宋体" panose="02010609030101010101" charset="-122"/>
              <a:cs typeface="+mn-ea"/>
              <a:sym typeface="+mn-ea"/>
            </a:endParaRPr>
          </a:p>
        </p:txBody>
      </p:sp>
      <p:pic>
        <p:nvPicPr>
          <p:cNvPr id="44034" name="Picture 5" descr="辅助条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6740843"/>
            <a:ext cx="9158288" cy="188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6" name="图片 289796" descr="u=2816600582,988440127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253355"/>
            <a:ext cx="2057400" cy="1476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289797" descr="u=1852169439,3942314758&amp;fm=23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253355"/>
            <a:ext cx="2362200" cy="1535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图片 289798" descr="u=3769424806,4030451510&amp;fm=23&amp;gp=0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53355"/>
            <a:ext cx="2209800" cy="1538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289799" descr="u=2747790792,204405464&amp;fm=23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420" y="5231448"/>
            <a:ext cx="2286000" cy="1509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535305" y="3171825"/>
            <a:ext cx="5923915" cy="1765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8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张同柏 博士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讲师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18679428068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（手机和微信）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751786212@qq.com</a:t>
            </a:r>
            <a:endParaRPr lang="en-US" altLang="zh-CN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江 西 师 范 大 学</a:t>
            </a:r>
            <a:endParaRPr lang="zh-CN" altLang="en-US" sz="32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468303" y="330392"/>
            <a:ext cx="7632848" cy="5778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3765" eaLnBrk="1" latinLnBrk="0" hangingPunct="1">
              <a:lnSpc>
                <a:spcPct val="90000"/>
              </a:lnSpc>
              <a:buNone/>
              <a:defRPr lang="en-US" sz="4000" b="1" cap="none" spc="-125" dirty="0">
                <a:ln w="3175">
                  <a:noFill/>
                </a:ln>
                <a:gradFill>
                  <a:gsLst>
                    <a:gs pos="0">
                      <a:schemeClr val="bg2"/>
                    </a:gs>
                    <a:gs pos="25000">
                      <a:schemeClr val="bg2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l"/>
            <a:r>
              <a:rPr lang="zh-CN" altLang="en-US" sz="3600" dirty="0" smtClean="0">
                <a:solidFill>
                  <a:schemeClr val="tx1"/>
                </a:solidFill>
              </a:rPr>
              <a:t>我们的</a:t>
            </a:r>
            <a:r>
              <a:rPr lang="zh-CN" altLang="en-US" sz="3600" dirty="0" smtClean="0">
                <a:solidFill>
                  <a:srgbClr val="FF0000"/>
                </a:solidFill>
              </a:rPr>
              <a:t>低效</a:t>
            </a:r>
            <a:r>
              <a:rPr lang="zh-CN" altLang="en-US" sz="3600" dirty="0">
                <a:solidFill>
                  <a:srgbClr val="FF0000"/>
                </a:solidFill>
              </a:rPr>
              <a:t>教学</a:t>
            </a:r>
            <a:r>
              <a:rPr lang="zh-CN" altLang="en-US" sz="3600" dirty="0">
                <a:solidFill>
                  <a:schemeClr val="tx1"/>
                </a:solidFill>
              </a:rPr>
              <a:t>？？？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pic>
        <p:nvPicPr>
          <p:cNvPr id="7" name="Picture 2" descr="偷拍同学上课超可爱的睡姿！">
            <a:hlinkClick r:id="rId1"/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885" y="128905"/>
            <a:ext cx="2379980" cy="2314575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56870" y="1276985"/>
            <a:ext cx="8383270" cy="4704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buNone/>
            </a:pP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低效课堂的表现：</a:t>
            </a:r>
            <a:endParaRPr lang="zh-CN" altLang="en-US" sz="3200" b="1" dirty="0">
              <a:solidFill>
                <a:schemeClr val="bg1"/>
              </a:solidFill>
              <a:latin typeface="宋体" panose="02010600030101010101" pitchFamily="2" charset="-122"/>
              <a:sym typeface="+mn-ea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800" b="1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、教学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目标不清晰、重难点不突出，环节不明，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教学任务落实不够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；</a:t>
            </a:r>
            <a:endParaRPr lang="zh-CN" altLang="en-US" sz="2800" b="1" dirty="0">
              <a:solidFill>
                <a:schemeClr val="bg1"/>
              </a:solidFill>
              <a:sym typeface="+mn-ea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800" b="1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、以讲为主，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满堂灌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sym typeface="+mn-ea"/>
              </a:rPr>
              <a:t>，互动、参与不够；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“假对话”，合作、探究、讨论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流于形式；</a:t>
            </a:r>
            <a:endParaRPr lang="zh-CN" altLang="en-US" sz="2800" b="1" dirty="0">
              <a:solidFill>
                <a:schemeClr val="bg1"/>
              </a:solidFill>
              <a:sym typeface="+mn-ea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800" b="1" dirty="0">
                <a:solidFill>
                  <a:schemeClr val="bg1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题海战术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，作业设计布置凭感觉，练习讲评粗糙，学生作业量较大；</a:t>
            </a:r>
            <a:endParaRPr lang="zh-CN" altLang="en-US" sz="2800" b="1" dirty="0">
              <a:solidFill>
                <a:schemeClr val="bg1"/>
              </a:solidFill>
              <a:sym typeface="+mn-ea"/>
            </a:endParaRPr>
          </a:p>
          <a:p>
            <a:pPr>
              <a:lnSpc>
                <a:spcPct val="110000"/>
              </a:lnSpc>
              <a:buNone/>
            </a:pPr>
            <a:r>
              <a:rPr lang="en-US" altLang="zh-CN" sz="2800" b="1">
                <a:solidFill>
                  <a:schemeClr val="bg1"/>
                </a:solidFill>
                <a:sym typeface="+mn-ea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、课堂氛围较为沉闷，趣味性，情感性不够；成绩不理想。</a:t>
            </a:r>
            <a:endParaRPr lang="zh-CN" altLang="en-US" sz="2800" b="1" dirty="0">
              <a:solidFill>
                <a:schemeClr val="bg1"/>
              </a:solidFill>
              <a:sym typeface="+mn-ea"/>
            </a:endParaRPr>
          </a:p>
          <a:p>
            <a:endParaRPr lang="zh-CN" altLang="en-US" b="1" dirty="0">
              <a:solidFill>
                <a:schemeClr val="bg1"/>
              </a:solidFill>
              <a:sym typeface="+mn-e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7845" y="1073785"/>
            <a:ext cx="4232910" cy="3043555"/>
          </a:xfrm>
        </p:spPr>
        <p:txBody>
          <a:bodyPr wrap="square"/>
          <a:p>
            <a:r>
              <a:rPr altLang="en-US">
                <a:solidFill>
                  <a:schemeClr val="accent6">
                    <a:lumMod val="75000"/>
                  </a:schemeClr>
                </a:solidFill>
                <a:sym typeface="+mn-ea"/>
              </a:rPr>
              <a:t>行为主义，认知主义，人本主义，</a:t>
            </a:r>
            <a:r>
              <a:rPr lang="zh-CN" altLang="en-US">
                <a:solidFill>
                  <a:schemeClr val="accent6">
                    <a:lumMod val="75000"/>
                  </a:schemeClr>
                </a:solidFill>
              </a:rPr>
              <a:t>建构主义</a:t>
            </a:r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CN" altLang="en-US">
                <a:solidFill>
                  <a:schemeClr val="accent6">
                    <a:lumMod val="75000"/>
                  </a:schemeClr>
                </a:solidFill>
              </a:rPr>
              <a:t>高效课堂，有效教学，绿色课堂，生态课堂</a:t>
            </a:r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  <a:p>
            <a:r>
              <a:rPr altLang="en-US" sz="3200" b="1" dirty="0">
                <a:solidFill>
                  <a:schemeClr val="bg1"/>
                </a:solidFill>
                <a:latin typeface="+mn-lt"/>
                <a:ea typeface="+mn-ea"/>
                <a:sym typeface="+mn-ea"/>
              </a:rPr>
              <a:t>先学后教，</a:t>
            </a:r>
            <a:r>
              <a:rPr lang="zh-CN" altLang="en-US">
                <a:solidFill>
                  <a:schemeClr val="accent6">
                    <a:lumMod val="75000"/>
                  </a:schemeClr>
                </a:solidFill>
              </a:rPr>
              <a:t>自主合作，探究</a:t>
            </a:r>
            <a:r>
              <a:rPr lang="zh-CN" altLang="en-US" sz="3200">
                <a:solidFill>
                  <a:srgbClr val="FF0000"/>
                </a:solidFill>
              </a:rPr>
              <a:t>（导学案）</a:t>
            </a:r>
            <a:r>
              <a:rPr lang="zh-CN" altLang="en-US">
                <a:solidFill>
                  <a:schemeClr val="accent6">
                    <a:lumMod val="75000"/>
                  </a:schemeClr>
                </a:solidFill>
              </a:rPr>
              <a:t>，精讲精练；翻转课堂，微课</a:t>
            </a:r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91710" y="1073785"/>
            <a:ext cx="3928110" cy="3013710"/>
          </a:xfrm>
        </p:spPr>
        <p:txBody>
          <a:bodyPr wrap="square"/>
          <a:p>
            <a:pPr lvl="0" algn="l"/>
            <a:r>
              <a:rPr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新课程改革：目标、内容、过程、方法、评价</a:t>
            </a:r>
            <a:endParaRPr lang="zh-CN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l"/>
            <a:r>
              <a:rPr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杜郎口的三三六？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/>
            <a:r>
              <a:rPr altLang="en-US" b="1" dirty="0">
                <a:solidFill>
                  <a:schemeClr val="bg1"/>
                </a:solidFill>
                <a:latin typeface="+mn-lt"/>
                <a:ea typeface="+mn-ea"/>
                <a:sym typeface="+mn-ea"/>
              </a:rPr>
              <a:t>洋思中学，</a:t>
            </a:r>
            <a:r>
              <a:rPr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东庐中学的</a:t>
            </a:r>
            <a:r>
              <a:rPr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讲学稿</a:t>
            </a:r>
            <a:r>
              <a:rPr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？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/>
            <a:r>
              <a:rPr lang="zh-CN" altLang="en-US">
                <a:solidFill>
                  <a:srgbClr val="FF0000"/>
                </a:solidFill>
              </a:rPr>
              <a:t>深度、综合改革</a:t>
            </a:r>
            <a:r>
              <a:rPr lang="zh-CN" altLang="en-US" sz="3200">
                <a:solidFill>
                  <a:srgbClr val="FF0000"/>
                </a:solidFill>
              </a:rPr>
              <a:t>？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40130" y="4333875"/>
            <a:ext cx="7355840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2400" b="1" dirty="0">
                <a:solidFill>
                  <a:schemeClr val="accent6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问题：专家</a:t>
            </a:r>
            <a:r>
              <a:rPr lang="zh-CN" altLang="en-US" sz="24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理论满天飞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，</a:t>
            </a:r>
            <a:r>
              <a:rPr lang="zh-CN" altLang="en-US" sz="2400" b="1" dirty="0">
                <a:solidFill>
                  <a:schemeClr val="bg2"/>
                </a:solidFill>
                <a:latin typeface="Arial" panose="020B0604020202020204" pitchFamily="34" charset="0"/>
                <a:sym typeface="+mn-ea"/>
              </a:rPr>
              <a:t>独断论；凭着个人经验，弱化了专业性、科学性；教师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无所适从，依然如故。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3200" b="1" dirty="0">
                <a:solidFill>
                  <a:schemeClr val="accent6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思路：</a:t>
            </a:r>
            <a:r>
              <a:rPr lang="zh-CN" altLang="en-US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探寻从教育理论到实践，</a:t>
            </a:r>
            <a:r>
              <a:rPr lang="en-US" altLang="zh-CN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一竿子插到底</a:t>
            </a:r>
            <a:r>
              <a:rPr lang="en-US" altLang="zh-CN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”</a:t>
            </a:r>
            <a:r>
              <a:rPr lang="zh-CN" altLang="en-US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的办法！！！</a:t>
            </a:r>
            <a:endParaRPr lang="zh-CN" altLang="en-US" sz="3200" b="1" dirty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sym typeface="+mn-ea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zh-CN" altLang="en-US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教育教学理论</a:t>
            </a:r>
            <a:r>
              <a:rPr lang="en-US" altLang="zh-CN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模式方法</a:t>
            </a:r>
            <a:r>
              <a:rPr lang="en-US" altLang="zh-CN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资源</a:t>
            </a:r>
            <a:r>
              <a:rPr lang="en-US" altLang="zh-CN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sym typeface="+mn-ea"/>
              </a:rPr>
              <a:t>范例</a:t>
            </a:r>
            <a:endParaRPr lang="zh-CN" altLang="en-US" sz="3200" b="1" dirty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sym typeface="+mn-ea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68303" y="330392"/>
            <a:ext cx="7632848" cy="57785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913765" eaLnBrk="1" latinLnBrk="0" hangingPunct="1">
              <a:lnSpc>
                <a:spcPct val="90000"/>
              </a:lnSpc>
              <a:buNone/>
              <a:defRPr lang="en-US" sz="4000" b="1" cap="none" spc="-125" dirty="0">
                <a:ln w="3175">
                  <a:noFill/>
                </a:ln>
                <a:gradFill>
                  <a:gsLst>
                    <a:gs pos="0">
                      <a:schemeClr val="bg2"/>
                    </a:gs>
                    <a:gs pos="25000">
                      <a:schemeClr val="bg2"/>
                    </a:gs>
                    <a:gs pos="100000">
                      <a:schemeClr val="bg2">
                        <a:lumMod val="75000"/>
                      </a:schemeClr>
                    </a:gs>
                  </a:gsLst>
                  <a:lin ang="5400000"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l"/>
            <a:r>
              <a:rPr lang="zh-CN" altLang="en-US" sz="3600" dirty="0" smtClean="0">
                <a:solidFill>
                  <a:schemeClr val="tx1"/>
                </a:solidFill>
              </a:rPr>
              <a:t>我们的</a:t>
            </a:r>
            <a:r>
              <a:rPr lang="zh-CN" altLang="en-US" sz="3600" dirty="0" smtClean="0">
                <a:solidFill>
                  <a:srgbClr val="FF0000"/>
                </a:solidFill>
              </a:rPr>
              <a:t>探索与迷失</a:t>
            </a:r>
            <a:r>
              <a:rPr lang="zh-CN" altLang="en-US" sz="3600" dirty="0">
                <a:solidFill>
                  <a:schemeClr val="tx1"/>
                </a:solidFill>
              </a:rPr>
              <a:t>？？？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890895" y="1336675"/>
            <a:ext cx="3469640" cy="1130300"/>
            <a:chOff x="14634" y="4510"/>
            <a:chExt cx="5464" cy="1780"/>
          </a:xfrm>
        </p:grpSpPr>
        <p:sp>
          <p:nvSpPr>
            <p:cNvPr id="227" name=" 227"/>
            <p:cNvSpPr/>
            <p:nvPr/>
          </p:nvSpPr>
          <p:spPr>
            <a:xfrm>
              <a:off x="14634" y="4510"/>
              <a:ext cx="5465" cy="1780"/>
            </a:xfrm>
            <a:prstGeom prst="wedgeEllipseCallout">
              <a:avLst>
                <a:gd name="adj1" fmla="val -25046"/>
                <a:gd name="adj2" fmla="val 65698"/>
              </a:avLst>
            </a:prstGeom>
            <a:gradFill>
              <a:gsLst>
                <a:gs pos="0">
                  <a:srgbClr val="FBFB11"/>
                </a:gs>
                <a:gs pos="100000">
                  <a:srgbClr val="838309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5163" y="4783"/>
              <a:ext cx="4684" cy="129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sym typeface="+mn-ea"/>
                </a:rPr>
                <a:t>发挥学生</a:t>
              </a:r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sym typeface="+mn-ea"/>
                </a:rPr>
                <a:t>主观能动性</a:t>
              </a:r>
              <a:r>
                <a:rPr lang="zh-CN" altLang="en-US" sz="2400" dirty="0">
                  <a:solidFill>
                    <a:schemeClr val="bg1"/>
                  </a:solidFill>
                  <a:latin typeface="+mn-lt"/>
                  <a:ea typeface="+mn-ea"/>
                  <a:sym typeface="+mn-ea"/>
                </a:rPr>
                <a:t>，调动学生</a:t>
              </a:r>
              <a:r>
                <a:rPr lang="zh-CN" altLang="en-US" sz="2400" b="1" dirty="0">
                  <a:solidFill>
                    <a:schemeClr val="bg1"/>
                  </a:solidFill>
                  <a:latin typeface="+mn-lt"/>
                  <a:ea typeface="+mn-ea"/>
                  <a:sym typeface="+mn-ea"/>
                </a:rPr>
                <a:t>积极性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sym typeface="+mn-ea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矩形 9"/>
          <p:cNvSpPr/>
          <p:nvPr/>
        </p:nvSpPr>
        <p:spPr>
          <a:xfrm>
            <a:off x="-3175" y="1741488"/>
            <a:ext cx="9144000" cy="1239838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89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76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32163" name="矩形 3"/>
          <p:cNvSpPr/>
          <p:nvPr/>
        </p:nvSpPr>
        <p:spPr>
          <a:xfrm>
            <a:off x="1413828" y="2019300"/>
            <a:ext cx="6225540" cy="60134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algn="l" fontAlgn="base"/>
            <a:r>
              <a:rPr lang="zh-CN" altLang="en-US" sz="3125" b="1" strike="noStrike" noProof="1" dirty="0"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一、</a:t>
            </a:r>
            <a:r>
              <a:rPr lang="zh-CN" altLang="en-US" sz="3125" b="1">
                <a:solidFill>
                  <a:schemeClr val="bg1"/>
                </a:solidFill>
                <a:sym typeface="+mn-ea"/>
              </a:rPr>
              <a:t>导学案、</a:t>
            </a:r>
            <a:r>
              <a:rPr lang="en-US" altLang="zh-CN" sz="3125" b="1">
                <a:solidFill>
                  <a:schemeClr val="bg1"/>
                </a:solidFill>
                <a:sym typeface="+mn-ea"/>
              </a:rPr>
              <a:t>PPT</a:t>
            </a:r>
            <a:r>
              <a:rPr lang="zh-CN" altLang="en-US" sz="3125" b="1">
                <a:solidFill>
                  <a:schemeClr val="bg1"/>
                </a:solidFill>
                <a:sym typeface="+mn-ea"/>
              </a:rPr>
              <a:t>、微视频的特点</a:t>
            </a:r>
            <a:endParaRPr lang="zh-CN" altLang="en-US" sz="3125" b="1" strike="noStrike" noProof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32164" name="矩形 1"/>
          <p:cNvSpPr/>
          <p:nvPr/>
        </p:nvSpPr>
        <p:spPr>
          <a:xfrm>
            <a:off x="703263" y="2932748"/>
            <a:ext cx="7947025" cy="33794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fontAlgn="base">
              <a:lnSpc>
                <a:spcPct val="120000"/>
              </a:lnSpc>
            </a:pPr>
            <a:r>
              <a:rPr lang="zh-CN" altLang="en-US" sz="2735" b="1" strike="noStrike" noProof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　</a:t>
            </a:r>
            <a:r>
              <a:rPr lang="zh-CN" altLang="en-US" sz="2400" b="1" strike="noStrike" noProof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ea"/>
              </a:rPr>
              <a:t>　</a:t>
            </a:r>
            <a:r>
              <a:rPr lang="zh-CN" altLang="en-US" sz="3600" b="1">
                <a:solidFill>
                  <a:srgbClr val="FF0000"/>
                </a:solidFill>
                <a:sym typeface="+mn-ea"/>
              </a:rPr>
              <a:t>课件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直观、动态、容量大，创设情境、激发兴趣、突出重点、化解难点、提高效率；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导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学案</a:t>
            </a:r>
            <a:r>
              <a:rPr lang="zh-CN" altLang="en-US" sz="2400" b="1">
                <a:solidFill>
                  <a:schemeClr val="bg1"/>
                </a:solidFill>
                <a:sym typeface="+mn-ea"/>
              </a:rPr>
              <a:t>则落实知识，促进师生互动，学习有主线。</a:t>
            </a:r>
            <a:r>
              <a:rPr lang="zh-CN" altLang="en-US" sz="2735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微视频</a:t>
            </a:r>
            <a:r>
              <a:rPr lang="zh-CN" altLang="en-US" sz="27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，</a:t>
            </a:r>
            <a:r>
              <a:rPr lang="zh-CN" altLang="en-US" sz="2735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cs typeface="+mn-ea"/>
                <a:sym typeface="+mn-ea"/>
              </a:rPr>
              <a:t>针对某个学科知识点、教学环节的</a:t>
            </a:r>
            <a:r>
              <a:rPr lang="zh-CN" altLang="en-US" sz="2735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cs typeface="+mn-ea"/>
                <a:sym typeface="+mn-ea"/>
              </a:rPr>
              <a:t>情景</a:t>
            </a:r>
            <a:r>
              <a:rPr lang="zh-CN" altLang="en-US" sz="2735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cs typeface="+mn-ea"/>
                <a:sym typeface="+mn-ea"/>
              </a:rPr>
              <a:t>视频，</a:t>
            </a:r>
            <a:r>
              <a:rPr lang="zh-CN" altLang="en-US" sz="2735" dirty="0">
                <a:solidFill>
                  <a:schemeClr val="bg1"/>
                </a:solidFill>
                <a:latin typeface="方正静蕾简体"/>
                <a:ea typeface="方正静蕾简体"/>
                <a:cs typeface="+mn-ea"/>
                <a:sym typeface="+mn-ea"/>
              </a:rPr>
              <a:t>可以</a:t>
            </a:r>
            <a:r>
              <a:rPr lang="zh-CN" altLang="en-US" sz="27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自定进度</a:t>
            </a:r>
            <a:r>
              <a:rPr lang="zh-CN" altLang="en-US" sz="2735" dirty="0">
                <a:solidFill>
                  <a:schemeClr val="bg1"/>
                </a:solidFill>
                <a:latin typeface="方正静蕾简体"/>
                <a:ea typeface="方正静蕾简体"/>
                <a:cs typeface="+mn-ea"/>
                <a:sym typeface="+mn-ea"/>
              </a:rPr>
              <a:t>的学习。</a:t>
            </a:r>
            <a:endParaRPr lang="zh-CN" altLang="en-US" sz="2735" b="1" strike="noStrike" noProof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pPr lvl="0" fontAlgn="base">
              <a:lnSpc>
                <a:spcPct val="130000"/>
              </a:lnSpc>
            </a:pPr>
            <a:endParaRPr lang="zh-CN" altLang="en-US" sz="2735" b="1" strike="noStrike" noProof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381288" y="386376"/>
            <a:ext cx="8382000" cy="515620"/>
          </a:xfrm>
        </p:spPr>
        <p:txBody>
          <a:bodyPr vert="horz" wrap="square" lIns="0" tIns="0" rIns="0" bIns="0" rtlCol="0" anchor="t">
            <a:spAutoFit/>
          </a:bodyPr>
          <a:p>
            <a:pPr marL="457200" lvl="0" indent="-457200" algn="l">
              <a:buFont typeface="Wingdings" panose="05000000000000000000" charset="0"/>
              <a:buChar char="u"/>
            </a:pPr>
            <a:r>
              <a:rPr altLang="zh-CN" sz="3200" b="1">
                <a:ln>
                  <a:noFill/>
                </a:ln>
                <a:sym typeface="+mn-ea"/>
              </a:rPr>
              <a:t>1、导学案的优缺点</a:t>
            </a:r>
            <a:endParaRPr altLang="zh-CN" sz="3200" b="1">
              <a:ln>
                <a:noFill/>
              </a:ln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6960" y="-232410"/>
            <a:ext cx="2884805" cy="1752600"/>
          </a:xfrm>
          <a:prstGeom prst="irregularSeal1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635" y="1123950"/>
            <a:ext cx="8508365" cy="1499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10000"/>
              </a:lnSpc>
              <a:buFont typeface="Wingdings" panose="05000000000000000000" charset="0"/>
              <a:buChar char="Ø"/>
            </a:pPr>
            <a:r>
              <a:rPr lang="zh-CN" altLang="en-US" sz="2800" b="1">
                <a:solidFill>
                  <a:schemeClr val="accent4">
                    <a:lumMod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导学案，是经教师集体研究、个人备课、再集体研讨制定的，以新课程标准为指导，用于引导学生自主学习、主动参与、合作探究、优化发展的</a:t>
            </a:r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学习方案</a:t>
            </a:r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149" name="流程图: 过程 6148"/>
          <p:cNvSpPr/>
          <p:nvPr/>
        </p:nvSpPr>
        <p:spPr>
          <a:xfrm>
            <a:off x="3580765" y="1195705"/>
            <a:ext cx="5007610" cy="422910"/>
          </a:xfrm>
          <a:prstGeom prst="flowChartProcess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流程图: 过程 2"/>
          <p:cNvSpPr/>
          <p:nvPr/>
        </p:nvSpPr>
        <p:spPr>
          <a:xfrm>
            <a:off x="452755" y="2114550"/>
            <a:ext cx="6083300" cy="508000"/>
          </a:xfrm>
          <a:prstGeom prst="flowChartProcess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lvl="0" indent="0"/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5" name="AutoShape 3"/>
          <p:cNvSpPr/>
          <p:nvPr/>
        </p:nvSpPr>
        <p:spPr>
          <a:xfrm>
            <a:off x="467995" y="4148455"/>
            <a:ext cx="4050030" cy="201041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  <a:tileRect/>
          </a:gradFill>
          <a:ln w="76200" cap="flat" cmpd="sng">
            <a:solidFill>
              <a:srgbClr val="002060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p>
            <a:pPr lvl="0">
              <a:buFont typeface="Arial" panose="020B0604020202020204" pitchFamily="34" charset="0"/>
              <a:buNone/>
            </a:pPr>
            <a:endParaRPr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AutoShape 13"/>
          <p:cNvSpPr/>
          <p:nvPr/>
        </p:nvSpPr>
        <p:spPr>
          <a:xfrm>
            <a:off x="4933315" y="4151630"/>
            <a:ext cx="3912235" cy="201041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FDFDFD"/>
              </a:gs>
              <a:gs pos="100000">
                <a:srgbClr val="D7D7D7"/>
              </a:gs>
            </a:gsLst>
            <a:lin ang="5400000" scaled="1"/>
            <a:tileRect/>
          </a:gradFill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  <a:effectLst>
            <a:outerShdw dist="53882" dir="2699999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p>
            <a:pPr lvl="0" algn="l">
              <a:lnSpc>
                <a:spcPct val="140000"/>
              </a:lnSpc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）路线图 、灯塔、</a:t>
            </a:r>
            <a:r>
              <a:rPr lang="zh-CN" altLang="en-US" sz="24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  <a:sym typeface="+mn-ea"/>
              </a:rPr>
              <a:t>支架</a:t>
            </a: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sym typeface="+mn-ea"/>
              </a:rPr>
              <a:t> ，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sym typeface="+mn-ea"/>
            </a:endParaRPr>
          </a:p>
          <a:p>
            <a:pPr lvl="0" algn="l">
              <a:lnSpc>
                <a:spcPct val="14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2</a:t>
            </a:r>
            <a:r>
              <a:rPr lang="zh-CN" altLang="en-US" sz="24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）知情权，前置性，关键性</a:t>
            </a:r>
            <a:endParaRPr lang="zh-CN" altLang="en-US" sz="2400" b="1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  <a:p>
            <a:pPr lvl="0" algn="l">
              <a:lnSpc>
                <a:spcPct val="14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3</a:t>
            </a:r>
            <a:r>
              <a:rPr lang="zh-CN" altLang="en-US" sz="2400" b="1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）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改变教学理念、方式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197" name="Text Box 51"/>
          <p:cNvSpPr txBox="1"/>
          <p:nvPr/>
        </p:nvSpPr>
        <p:spPr>
          <a:xfrm>
            <a:off x="467995" y="4361180"/>
            <a:ext cx="4453890" cy="487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）教师教材、课堂中心</a:t>
            </a:r>
            <a:r>
              <a:rPr lang="zh-CN" altLang="en-US" sz="2600" b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2600" b="1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199" name="组合 8198"/>
          <p:cNvGrpSpPr/>
          <p:nvPr/>
        </p:nvGrpSpPr>
        <p:grpSpPr>
          <a:xfrm>
            <a:off x="947420" y="3648710"/>
            <a:ext cx="3035935" cy="579120"/>
            <a:chOff x="0" y="0"/>
            <a:chExt cx="3240088" cy="642942"/>
          </a:xfrm>
        </p:grpSpPr>
        <p:sp>
          <p:nvSpPr>
            <p:cNvPr id="8200" name="圆角矩形 16"/>
            <p:cNvSpPr/>
            <p:nvPr/>
          </p:nvSpPr>
          <p:spPr>
            <a:xfrm>
              <a:off x="184150" y="0"/>
              <a:ext cx="2928938" cy="642942"/>
            </a:xfrm>
            <a:prstGeom prst="roundRect">
              <a:avLst>
                <a:gd name="adj" fmla="val 16667"/>
              </a:avLst>
            </a:prstGeom>
            <a:solidFill>
              <a:srgbClr val="87B3F3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lvl="0">
                <a:buFont typeface="Arial" panose="020B0604020202020204" pitchFamily="34" charset="0"/>
                <a:buNone/>
              </a:pPr>
              <a:endParaRPr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1" name="Rectangle 16"/>
            <p:cNvSpPr/>
            <p:nvPr/>
          </p:nvSpPr>
          <p:spPr>
            <a:xfrm>
              <a:off x="0" y="30163"/>
              <a:ext cx="3240088" cy="5752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传统教案</a:t>
              </a:r>
              <a:endParaRPr lang="zh-CN" altLang="en-US" sz="28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202" name="Text Box 51"/>
          <p:cNvSpPr txBox="1"/>
          <p:nvPr/>
        </p:nvSpPr>
        <p:spPr>
          <a:xfrm>
            <a:off x="467995" y="4937125"/>
            <a:ext cx="3509645" cy="487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2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）以讲解为主，</a:t>
            </a:r>
            <a:endParaRPr lang="zh-CN" altLang="en-US" sz="26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203" name="组合 8202"/>
          <p:cNvGrpSpPr/>
          <p:nvPr/>
        </p:nvGrpSpPr>
        <p:grpSpPr>
          <a:xfrm>
            <a:off x="5387340" y="3648710"/>
            <a:ext cx="2745740" cy="606816"/>
            <a:chOff x="0" y="0"/>
            <a:chExt cx="2928958" cy="673690"/>
          </a:xfrm>
        </p:grpSpPr>
        <p:sp>
          <p:nvSpPr>
            <p:cNvPr id="8204" name="圆角矩形 19"/>
            <p:cNvSpPr/>
            <p:nvPr/>
          </p:nvSpPr>
          <p:spPr>
            <a:xfrm>
              <a:off x="0" y="0"/>
              <a:ext cx="2928958" cy="642942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lvl="0">
                <a:buFont typeface="Arial" panose="020B0604020202020204" pitchFamily="34" charset="0"/>
                <a:buNone/>
              </a:pPr>
              <a:endParaRPr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05" name="Rectangle 12"/>
            <p:cNvSpPr/>
            <p:nvPr/>
          </p:nvSpPr>
          <p:spPr>
            <a:xfrm>
              <a:off x="214314" y="98426"/>
              <a:ext cx="2492392" cy="57526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algn="ctr"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Arial" panose="020B0604020202020204" pitchFamily="34" charset="0"/>
                  <a:ea typeface="宋体" panose="02010600030101010101" pitchFamily="2" charset="-122"/>
                </a:rPr>
                <a:t>导学案</a:t>
              </a:r>
              <a:endParaRPr lang="zh-CN" altLang="en-US" sz="28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207" name="文本框 8206"/>
          <p:cNvSpPr txBox="1"/>
          <p:nvPr/>
        </p:nvSpPr>
        <p:spPr>
          <a:xfrm>
            <a:off x="467995" y="5513705"/>
            <a:ext cx="3484245" cy="4876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>
              <a:buFont typeface="Arial" panose="020B0604020202020204" pitchFamily="34" charset="0"/>
              <a:buNone/>
            </a:pPr>
            <a:r>
              <a:rPr lang="zh-CN" altLang="en-US" sz="26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（3）以练习为主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5776595"/>
            <a:ext cx="826770" cy="1166495"/>
          </a:xfrm>
          <a:prstGeom prst="ellipse">
            <a:avLst/>
          </a:prstGeom>
        </p:spPr>
      </p:pic>
      <p:sp>
        <p:nvSpPr>
          <p:cNvPr id="8209" name="矩形 8208"/>
          <p:cNvSpPr/>
          <p:nvPr/>
        </p:nvSpPr>
        <p:spPr>
          <a:xfrm>
            <a:off x="2606358" y="2806383"/>
            <a:ext cx="3930015" cy="6400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导学案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教案</a:t>
            </a: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学案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/>
      <p:bldP spid="8195" grpId="0" animBg="1"/>
      <p:bldP spid="8202" grpId="0"/>
      <p:bldP spid="8207" grpId="0"/>
      <p:bldP spid="8196" grpId="0" animBg="1"/>
    </p:bldLst>
  </p:timing>
</p:sld>
</file>

<file path=ppt/tags/tag1.xml><?xml version="1.0" encoding="utf-8"?>
<p:tagLst xmlns:p="http://schemas.openxmlformats.org/presentationml/2006/main">
  <p:tag name="AUDIO_ID" val="1027"/>
</p:tagLst>
</file>

<file path=ppt/tags/tag2.xml><?xml version="1.0" encoding="utf-8"?>
<p:tagLst xmlns:p="http://schemas.openxmlformats.org/presentationml/2006/main">
  <p:tag name="ELAPSEDTIME" val="7.9"/>
</p:tagLst>
</file>

<file path=ppt/theme/theme1.xml><?xml version="1.0" encoding="utf-8"?>
<a:theme xmlns:a="http://schemas.openxmlformats.org/drawingml/2006/main" name="4-01744_K-12_template">
  <a:themeElements>
    <a:clrScheme name="4-01744_light_scheme01">
      <a:dk1>
        <a:srgbClr val="000000"/>
      </a:dk1>
      <a:lt1>
        <a:srgbClr val="FFFFFF"/>
      </a:lt1>
      <a:dk2>
        <a:srgbClr val="329640"/>
      </a:dk2>
      <a:lt2>
        <a:srgbClr val="565656"/>
      </a:lt2>
      <a:accent1>
        <a:srgbClr val="808080"/>
      </a:accent1>
      <a:accent2>
        <a:srgbClr val="FF9929"/>
      </a:accent2>
      <a:accent3>
        <a:srgbClr val="FECB09"/>
      </a:accent3>
      <a:accent4>
        <a:srgbClr val="4295D1"/>
      </a:accent4>
      <a:accent5>
        <a:srgbClr val="007734"/>
      </a:accent5>
      <a:accent6>
        <a:srgbClr val="0A4981"/>
      </a:accent6>
      <a:hlink>
        <a:srgbClr val="4295D1"/>
      </a:hlink>
      <a:folHlink>
        <a:srgbClr val="0A4981"/>
      </a:folHlink>
    </a:clrScheme>
    <a:fontScheme name="Trebuchet -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/>
      <a:lstStyle>
        <a:defPPr algn="ctr" defTabSz="913765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4-01744_light_scheme01">
    <a:dk1>
      <a:srgbClr val="000000"/>
    </a:dk1>
    <a:lt1>
      <a:srgbClr val="FFFFFF"/>
    </a:lt1>
    <a:dk2>
      <a:srgbClr val="329640"/>
    </a:dk2>
    <a:lt2>
      <a:srgbClr val="565656"/>
    </a:lt2>
    <a:accent1>
      <a:srgbClr val="808080"/>
    </a:accent1>
    <a:accent2>
      <a:srgbClr val="FF9929"/>
    </a:accent2>
    <a:accent3>
      <a:srgbClr val="FECB09"/>
    </a:accent3>
    <a:accent4>
      <a:srgbClr val="4295D1"/>
    </a:accent4>
    <a:accent5>
      <a:srgbClr val="007734"/>
    </a:accent5>
    <a:accent6>
      <a:srgbClr val="0A4981"/>
    </a:accent6>
    <a:hlink>
      <a:srgbClr val="4295D1"/>
    </a:hlink>
    <a:folHlink>
      <a:srgbClr val="0A49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7814</Words>
  <Application>WPS 演示</Application>
  <PresentationFormat>全屏显示(4:3)</PresentationFormat>
  <Paragraphs>1325</Paragraphs>
  <Slides>52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30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52</vt:i4>
      </vt:variant>
    </vt:vector>
  </HeadingPairs>
  <TitlesOfParts>
    <vt:vector size="88" baseType="lpstr">
      <vt:lpstr>Arial</vt:lpstr>
      <vt:lpstr>宋体</vt:lpstr>
      <vt:lpstr>Wingdings</vt:lpstr>
      <vt:lpstr>Verdana</vt:lpstr>
      <vt:lpstr>Trebuchet MS</vt:lpstr>
      <vt:lpstr>微软雅黑</vt:lpstr>
      <vt:lpstr>Calibri</vt:lpstr>
      <vt:lpstr>Times New Roman</vt:lpstr>
      <vt:lpstr>Tahoma</vt:lpstr>
      <vt:lpstr>幼圆</vt:lpstr>
      <vt:lpstr>方正舒体</vt:lpstr>
      <vt:lpstr>黑体</vt:lpstr>
      <vt:lpstr>Wingdings</vt:lpstr>
      <vt:lpstr>方正静蕾简体</vt:lpstr>
      <vt:lpstr>华文行楷</vt:lpstr>
      <vt:lpstr>楷体_GB2312</vt:lpstr>
      <vt:lpstr>华文新魏</vt:lpstr>
      <vt:lpstr>Gulim</vt:lpstr>
      <vt:lpstr>华文中宋</vt:lpstr>
      <vt:lpstr>Palatino Linotype</vt:lpstr>
      <vt:lpstr>Calibri</vt:lpstr>
      <vt:lpstr>楷体</vt:lpstr>
      <vt:lpstr>Segoe UI</vt:lpstr>
      <vt:lpstr>Segoe UI</vt:lpstr>
      <vt:lpstr>华文细黑</vt:lpstr>
      <vt:lpstr>Times New Roman</vt:lpstr>
      <vt:lpstr>Corbel</vt:lpstr>
      <vt:lpstr>方正姚体</vt:lpstr>
      <vt:lpstr>新宋体</vt:lpstr>
      <vt:lpstr>Segoe Print</vt:lpstr>
      <vt:lpstr>4-01744_K-12_template</vt:lpstr>
      <vt:lpstr>Word.Document.8</vt:lpstr>
      <vt:lpstr>Word.Document.8</vt:lpstr>
      <vt:lpstr>Word.Document.8</vt:lpstr>
      <vt:lpstr>Word.Document.8</vt:lpstr>
      <vt:lpstr>CorelDRAW.Graphic.9</vt:lpstr>
      <vt:lpstr>基于“导学案+PPT+视频” 的 翻转或对分课堂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1、导学案的优缺点</vt:lpstr>
      <vt:lpstr>PowerPoint 演示文稿</vt:lpstr>
      <vt:lpstr>导学案的编制与使用</vt:lpstr>
      <vt:lpstr>课前独学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导学案-新授、复习、评析课-导学流程： </vt:lpstr>
      <vt:lpstr>PowerPoint 演示文稿</vt:lpstr>
      <vt:lpstr>教师负担重，左右为难——</vt:lpstr>
      <vt:lpstr>2、微视频+PPT的优缺点</vt:lpstr>
      <vt:lpstr>PowerPoint 演示文稿</vt:lpstr>
      <vt:lpstr>PowerPoint 演示文稿</vt:lpstr>
      <vt:lpstr>为何要“+”</vt:lpstr>
      <vt:lpstr>“+”的实质—混合式学习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课时对分+隔堂讨论：对分课堂的关键</vt:lpstr>
      <vt:lpstr>教已不是那个教，学也不是那个学</vt:lpstr>
      <vt:lpstr>新授课--教学模式</vt:lpstr>
      <vt:lpstr>复习课--教学模式</vt:lpstr>
      <vt:lpstr>PowerPoint 演示文稿</vt:lpstr>
      <vt:lpstr>课程优化的理念和做法</vt:lpstr>
      <vt:lpstr>PowerPoint 演示文稿</vt:lpstr>
      <vt:lpstr>PowerPoint 演示文稿</vt:lpstr>
      <vt:lpstr>课程建设的理解--以“智趣情数学”为例</vt:lpstr>
      <vt:lpstr>校本教研和教师专业发展</vt:lpstr>
      <vt:lpstr>PowerPoint 演示文稿</vt:lpstr>
      <vt:lpstr>智趣数学科组 / 学校文化</vt:lpstr>
      <vt:lpstr>PowerPoint 演示文稿</vt:lpstr>
      <vt:lpstr>建立班级学习情况调查分析规范</vt:lpstr>
      <vt:lpstr>学生学习目的与学习方法调查问卷</vt:lpstr>
      <vt:lpstr>参考资料：</vt:lpstr>
      <vt:lpstr>PowerPoint 演示文稿</vt:lpstr>
      <vt:lpstr>PowerPoint 演示文稿</vt:lpstr>
    </vt:vector>
  </TitlesOfParts>
  <Company>华南师范大学教育技术研究所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信息化发展</dc:title>
  <dc:creator>柯清超</dc:creator>
  <cp:lastModifiedBy>Administrator</cp:lastModifiedBy>
  <cp:revision>1976</cp:revision>
  <cp:lastPrinted>2011-04-08T23:39:00Z</cp:lastPrinted>
  <dcterms:created xsi:type="dcterms:W3CDTF">2000-05-19T23:03:00Z</dcterms:created>
  <dcterms:modified xsi:type="dcterms:W3CDTF">2017-03-13T02:44:49Z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